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85"/>
  </p:notesMasterIdLst>
  <p:sldIdLst>
    <p:sldId id="256" r:id="rId2"/>
    <p:sldId id="264" r:id="rId3"/>
    <p:sldId id="348" r:id="rId4"/>
    <p:sldId id="267" r:id="rId5"/>
    <p:sldId id="273" r:id="rId6"/>
    <p:sldId id="274" r:id="rId7"/>
    <p:sldId id="281" r:id="rId8"/>
    <p:sldId id="269" r:id="rId9"/>
    <p:sldId id="257" r:id="rId10"/>
    <p:sldId id="345" r:id="rId11"/>
    <p:sldId id="352" r:id="rId12"/>
    <p:sldId id="275" r:id="rId13"/>
    <p:sldId id="276" r:id="rId14"/>
    <p:sldId id="282" r:id="rId15"/>
    <p:sldId id="277" r:id="rId16"/>
    <p:sldId id="258" r:id="rId17"/>
    <p:sldId id="262" r:id="rId18"/>
    <p:sldId id="279" r:id="rId19"/>
    <p:sldId id="280" r:id="rId20"/>
    <p:sldId id="283" r:id="rId21"/>
    <p:sldId id="284" r:id="rId22"/>
    <p:sldId id="285" r:id="rId23"/>
    <p:sldId id="286" r:id="rId24"/>
    <p:sldId id="288" r:id="rId25"/>
    <p:sldId id="289" r:id="rId26"/>
    <p:sldId id="290" r:id="rId27"/>
    <p:sldId id="291" r:id="rId28"/>
    <p:sldId id="292" r:id="rId29"/>
    <p:sldId id="293" r:id="rId30"/>
    <p:sldId id="294" r:id="rId31"/>
    <p:sldId id="295" r:id="rId32"/>
    <p:sldId id="296" r:id="rId33"/>
    <p:sldId id="297" r:id="rId34"/>
    <p:sldId id="298" r:id="rId35"/>
    <p:sldId id="300" r:id="rId36"/>
    <p:sldId id="301" r:id="rId37"/>
    <p:sldId id="302" r:id="rId38"/>
    <p:sldId id="303" r:id="rId39"/>
    <p:sldId id="304" r:id="rId40"/>
    <p:sldId id="305" r:id="rId41"/>
    <p:sldId id="306" r:id="rId42"/>
    <p:sldId id="309" r:id="rId43"/>
    <p:sldId id="310" r:id="rId44"/>
    <p:sldId id="312" r:id="rId45"/>
    <p:sldId id="313" r:id="rId46"/>
    <p:sldId id="314" r:id="rId47"/>
    <p:sldId id="315" r:id="rId48"/>
    <p:sldId id="316" r:id="rId49"/>
    <p:sldId id="317" r:id="rId50"/>
    <p:sldId id="319" r:id="rId51"/>
    <p:sldId id="320" r:id="rId52"/>
    <p:sldId id="321" r:id="rId53"/>
    <p:sldId id="322" r:id="rId54"/>
    <p:sldId id="323" r:id="rId55"/>
    <p:sldId id="324" r:id="rId56"/>
    <p:sldId id="325" r:id="rId57"/>
    <p:sldId id="271" r:id="rId58"/>
    <p:sldId id="346" r:id="rId59"/>
    <p:sldId id="261" r:id="rId60"/>
    <p:sldId id="278" r:id="rId61"/>
    <p:sldId id="327" r:id="rId62"/>
    <p:sldId id="333" r:id="rId63"/>
    <p:sldId id="331" r:id="rId64"/>
    <p:sldId id="330" r:id="rId65"/>
    <p:sldId id="332" r:id="rId66"/>
    <p:sldId id="328" r:id="rId67"/>
    <p:sldId id="329" r:id="rId68"/>
    <p:sldId id="334" r:id="rId69"/>
    <p:sldId id="335" r:id="rId70"/>
    <p:sldId id="336" r:id="rId71"/>
    <p:sldId id="337" r:id="rId72"/>
    <p:sldId id="349" r:id="rId73"/>
    <p:sldId id="347" r:id="rId74"/>
    <p:sldId id="341" r:id="rId75"/>
    <p:sldId id="263" r:id="rId76"/>
    <p:sldId id="299" r:id="rId77"/>
    <p:sldId id="307" r:id="rId78"/>
    <p:sldId id="308" r:id="rId79"/>
    <p:sldId id="318" r:id="rId80"/>
    <p:sldId id="338" r:id="rId81"/>
    <p:sldId id="339" r:id="rId82"/>
    <p:sldId id="340" r:id="rId83"/>
    <p:sldId id="350" r:id="rId84"/>
  </p:sldIdLst>
  <p:sldSz cx="9144000" cy="5715000" type="screen16x1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0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4D615"/>
    <a:srgbClr val="FFEF10"/>
    <a:srgbClr val="FC9C2B"/>
    <a:srgbClr val="FFF7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9070" autoAdjust="0"/>
    <p:restoredTop sz="94694"/>
  </p:normalViewPr>
  <p:slideViewPr>
    <p:cSldViewPr snapToGrid="0">
      <p:cViewPr varScale="1">
        <p:scale>
          <a:sx n="164" d="100"/>
          <a:sy n="164" d="100"/>
        </p:scale>
        <p:origin x="168" y="504"/>
      </p:cViewPr>
      <p:guideLst>
        <p:guide orient="horz" pos="180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750527-C9B6-9A45-B0FD-6248CD477CCB}" type="datetimeFigureOut">
              <a:rPr lang="en-US" smtClean="0"/>
              <a:t>7/9/25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FF972A-9C61-D246-B336-8423DB80B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5948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DF6698-3C10-D5DB-138B-BE30A6D9A4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58EFA25-9708-8C0E-BC6A-92AF4AC4B54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6A44B95-2DE4-3D71-D09A-1FC7DDEB65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is a **table summarizing the popularity of major version control systems (VCS) from 2000 to 2025**, based on available survey data, market trends, and historical context. The percentages represent approximate developer usage or market share during each period.</a:t>
            </a:r>
          </a:p>
          <a:p>
            <a:endParaRPr lang="en-US" dirty="0"/>
          </a:p>
          <a:p>
            <a:r>
              <a:rPr lang="en-US" dirty="0"/>
              <a:t>| Year | Git | SVN (Subversion) | Mercurial | CVS | Perforce | Other (VSS, ClearCase, etc.) |</a:t>
            </a:r>
          </a:p>
          <a:p>
            <a:r>
              <a:rPr lang="en-US" dirty="0"/>
              <a:t>|------|-----|------------------|-----------|-----|----------|------------------------------|</a:t>
            </a:r>
          </a:p>
          <a:p>
            <a:r>
              <a:rPr lang="en-US" dirty="0"/>
              <a:t>| 2000 | 0%  | ~5%              | 0%        | ~60%| ~10%     | ~25%                         |</a:t>
            </a:r>
          </a:p>
          <a:p>
            <a:r>
              <a:rPr lang="en-US" dirty="0"/>
              <a:t>| 2005 | 0%  | ~15%             | 0%        | ~50%| ~15%     | ~20%                         |</a:t>
            </a:r>
          </a:p>
          <a:p>
            <a:r>
              <a:rPr lang="en-US" dirty="0"/>
              <a:t>| 2010 | ~20%| ~35%             | ~10%      | ~20%| ~10%     | ~5%                          |</a:t>
            </a:r>
          </a:p>
          <a:p>
            <a:r>
              <a:rPr lang="en-US" dirty="0"/>
              <a:t>| 2015 | ~65%| ~20%             | ~5%       | ~5% | ~5%      | ~0%                          |</a:t>
            </a:r>
          </a:p>
          <a:p>
            <a:r>
              <a:rPr lang="en-US" dirty="0"/>
              <a:t>| 2020 | ~85%| ~10%             | ~2%       | ~1% | ~2%      | ~0%                          |</a:t>
            </a:r>
          </a:p>
          <a:p>
            <a:r>
              <a:rPr lang="en-US" dirty="0"/>
              <a:t>| 2025 | 93.9%| 5.2%            | 1.1%      | &lt;1% | &lt;1%      | &lt;1%                          |</a:t>
            </a:r>
          </a:p>
          <a:p>
            <a:endParaRPr lang="en-US" dirty="0"/>
          </a:p>
          <a:p>
            <a:r>
              <a:rPr lang="en-US" dirty="0"/>
              <a:t>**Key notes:**</a:t>
            </a:r>
          </a:p>
          <a:p>
            <a:r>
              <a:rPr lang="en-US" dirty="0"/>
              <a:t>- **Git** was created in 2005 and quickly rose to dominance, especially after the rise of GitHub in the early 2010s[1][2].</a:t>
            </a:r>
          </a:p>
          <a:p>
            <a:r>
              <a:rPr lang="en-US" dirty="0"/>
              <a:t>- **SVN (Subversion)**, released in 2000, was the leading centralized VCS throughout the 2000s, but its share has steadily declined[3][4].</a:t>
            </a:r>
          </a:p>
          <a:p>
            <a:r>
              <a:rPr lang="en-US" dirty="0"/>
              <a:t>- **Mercurial** was released in 2005 and enjoyed moderate popularity, but never matched Git’s growth[2].</a:t>
            </a:r>
          </a:p>
          <a:p>
            <a:r>
              <a:rPr lang="en-US" dirty="0"/>
              <a:t>- **CVS** was the standard in the late 1990s and early 2000s but is now rarely used[3].</a:t>
            </a:r>
          </a:p>
          <a:p>
            <a:r>
              <a:rPr lang="en-US" dirty="0"/>
              <a:t>- **Perforce** and other enterprise systems (like Visual SourceSafe, ClearCase) were more common in the early 2000s but have become niche[3].</a:t>
            </a:r>
          </a:p>
          <a:p>
            <a:r>
              <a:rPr lang="en-US" dirty="0"/>
              <a:t>- By **2025**, **Git** is overwhelmingly dominant, with over 93% adoption among developers, while SVN and Mercurial have small but persistent user bases[1][5].</a:t>
            </a:r>
          </a:p>
          <a:p>
            <a:endParaRPr lang="en-US" dirty="0"/>
          </a:p>
          <a:p>
            <a:r>
              <a:rPr lang="en-US" dirty="0"/>
              <a:t>These numbers are approximate and based on a synthesis of developer surveys, market reports, and historical adoption trends[1][5][4].</a:t>
            </a:r>
          </a:p>
          <a:p>
            <a:endParaRPr lang="en-US" dirty="0"/>
          </a:p>
          <a:p>
            <a:r>
              <a:rPr lang="en-US" dirty="0"/>
              <a:t>Sources</a:t>
            </a:r>
          </a:p>
          <a:p>
            <a:r>
              <a:rPr lang="en-US" dirty="0"/>
              <a:t>[1] </a:t>
            </a:r>
            <a:r>
              <a:rPr lang="en-US" dirty="0" err="1"/>
              <a:t>RhodeCode</a:t>
            </a:r>
            <a:r>
              <a:rPr lang="en-US" dirty="0"/>
              <a:t> › Blog: Version Control Systems Popularity in 2025 https://</a:t>
            </a:r>
            <a:r>
              <a:rPr lang="en-US" dirty="0" err="1"/>
              <a:t>rhodecode.com</a:t>
            </a:r>
            <a:r>
              <a:rPr lang="en-US" dirty="0"/>
              <a:t>/blog/156/version-control-systems-popularity-in-2025</a:t>
            </a:r>
          </a:p>
          <a:p>
            <a:r>
              <a:rPr lang="en-US" dirty="0"/>
              <a:t>[2] Beyond Git: The other version control systems developers use https://</a:t>
            </a:r>
            <a:r>
              <a:rPr lang="en-US" dirty="0" err="1"/>
              <a:t>stackoverflow.blog</a:t>
            </a:r>
            <a:r>
              <a:rPr lang="en-US" dirty="0"/>
              <a:t>/2023/01/09/beyond-git-the-other-version-control-systems-developers-use/</a:t>
            </a:r>
          </a:p>
          <a:p>
            <a:r>
              <a:rPr lang="en-US" dirty="0"/>
              <a:t>[3] Comparison of version-control software - Wikipedia https://</a:t>
            </a:r>
            <a:r>
              <a:rPr lang="en-US" dirty="0" err="1"/>
              <a:t>en.wikipedia.org</a:t>
            </a:r>
            <a:r>
              <a:rPr lang="en-US" dirty="0"/>
              <a:t>/wiki/</a:t>
            </a:r>
            <a:r>
              <a:rPr lang="en-US" dirty="0" err="1"/>
              <a:t>Comparison_of_version-control_software</a:t>
            </a:r>
            <a:endParaRPr lang="en-US" dirty="0"/>
          </a:p>
          <a:p>
            <a:r>
              <a:rPr lang="en-US" dirty="0"/>
              <a:t>[4] Top 10+ Version Control Tools in 2025 - Research </a:t>
            </a:r>
            <a:r>
              <a:rPr lang="en-US" dirty="0" err="1"/>
              <a:t>AIMultiple</a:t>
            </a:r>
            <a:r>
              <a:rPr lang="en-US" dirty="0"/>
              <a:t> https://</a:t>
            </a:r>
            <a:r>
              <a:rPr lang="en-US" dirty="0" err="1"/>
              <a:t>research.aimultiple.com</a:t>
            </a:r>
            <a:r>
              <a:rPr lang="en-US" dirty="0"/>
              <a:t>/version-control-tools/</a:t>
            </a:r>
          </a:p>
          <a:p>
            <a:r>
              <a:rPr lang="en-US" dirty="0"/>
              <a:t>[5] Version Control Systems Statistics 2025 - </a:t>
            </a:r>
            <a:r>
              <a:rPr lang="en-US" dirty="0" err="1"/>
              <a:t>LLCBuddy</a:t>
            </a:r>
            <a:r>
              <a:rPr lang="en-US" dirty="0"/>
              <a:t> https://</a:t>
            </a:r>
            <a:r>
              <a:rPr lang="en-US" dirty="0" err="1"/>
              <a:t>llcbuddy.com</a:t>
            </a:r>
            <a:r>
              <a:rPr lang="en-US" dirty="0"/>
              <a:t>/data/version-control-systems-statistics/</a:t>
            </a:r>
          </a:p>
          <a:p>
            <a:r>
              <a:rPr lang="en-US" dirty="0"/>
              <a:t>[6] Version Control Systems Market Size &amp; Growth Report 2033 https://</a:t>
            </a:r>
            <a:r>
              <a:rPr lang="en-US" dirty="0" err="1"/>
              <a:t>www.imarcgroup.com</a:t>
            </a:r>
            <a:r>
              <a:rPr lang="en-US" dirty="0"/>
              <a:t>/version-control-systems-market</a:t>
            </a:r>
          </a:p>
          <a:p>
            <a:r>
              <a:rPr lang="en-US" dirty="0"/>
              <a:t>[7] The History and Influence of SCCS on Modern Version Control ... https://</a:t>
            </a:r>
            <a:r>
              <a:rPr lang="en-US" dirty="0" err="1"/>
              <a:t>machaddr.substack.com</a:t>
            </a:r>
            <a:r>
              <a:rPr lang="en-US" dirty="0"/>
              <a:t>/p/the-history-and-influence-of-</a:t>
            </a:r>
            <a:r>
              <a:rPr lang="en-US" dirty="0" err="1"/>
              <a:t>sccs</a:t>
            </a:r>
            <a:endParaRPr lang="en-US" dirty="0"/>
          </a:p>
          <a:p>
            <a:r>
              <a:rPr lang="en-US" dirty="0"/>
              <a:t>[8] Version Control Systems Market - Forecast(2025 - </a:t>
            </a:r>
            <a:r>
              <a:rPr lang="en-US" dirty="0" err="1"/>
              <a:t>IndustryARC</a:t>
            </a:r>
            <a:r>
              <a:rPr lang="en-US" dirty="0"/>
              <a:t> https://</a:t>
            </a:r>
            <a:r>
              <a:rPr lang="en-US" dirty="0" err="1"/>
              <a:t>www.industryarc.com</a:t>
            </a:r>
            <a:r>
              <a:rPr lang="en-US" dirty="0"/>
              <a:t>/Research/Version-Control-Systems-Market-Research-500852</a:t>
            </a:r>
          </a:p>
          <a:p>
            <a:r>
              <a:rPr lang="en-US" dirty="0"/>
              <a:t>[9] SCCS, RCS, CVS, Subversion, Git, &amp; Mercurial : r/programming https://</a:t>
            </a:r>
            <a:r>
              <a:rPr lang="en-US" dirty="0" err="1"/>
              <a:t>www.reddit.com</a:t>
            </a:r>
            <a:r>
              <a:rPr lang="en-US" dirty="0"/>
              <a:t>/r/programming/comments/e4k8yi/</a:t>
            </a:r>
            <a:r>
              <a:rPr lang="en-US" dirty="0" err="1"/>
              <a:t>the_evolution_of_version_control_system_vcs</a:t>
            </a:r>
            <a:r>
              <a:rPr lang="en-US" dirty="0"/>
              <a:t>/</a:t>
            </a:r>
          </a:p>
          <a:p>
            <a:r>
              <a:rPr lang="en-US" dirty="0"/>
              <a:t>[10] Version Control Systems Market Size, Share, Trends, Revenue ... https://</a:t>
            </a:r>
            <a:r>
              <a:rPr lang="en-US" dirty="0" err="1"/>
              <a:t>www.marketsandmarkets.com</a:t>
            </a:r>
            <a:r>
              <a:rPr lang="en-US" dirty="0"/>
              <a:t>/Market-Reports/version-control-system-market-53493826.html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C486B1-C287-0D1F-0981-A73D5A0942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F972A-9C61-D246-B336-8423DB80B59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9317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F972A-9C61-D246-B336-8423DB80B59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601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One can log in in the</a:t>
            </a:r>
            <a:r>
              <a:rPr lang="en-US" baseline="0" dirty="0"/>
              <a:t> morning and see what has been done and by who.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F972A-9C61-D246-B336-8423DB80B59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7549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Cat HEAD file in .</a:t>
            </a:r>
            <a:r>
              <a:rPr lang="en-US" dirty="0" err="1"/>
              <a:t>git</a:t>
            </a:r>
            <a:r>
              <a:rPr lang="en-US" dirty="0"/>
              <a:t> </a:t>
            </a:r>
            <a:r>
              <a:rPr lang="en-US" dirty="0" err="1"/>
              <a:t>dir</a:t>
            </a:r>
            <a:r>
              <a:rPr lang="en-US" baseline="0" dirty="0"/>
              <a:t> to see where HEAD is currently pointing.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F972A-9C61-D246-B336-8423DB80B59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2409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F972A-9C61-D246-B336-8423DB80B59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1008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Cat HEAD file in .</a:t>
            </a:r>
            <a:r>
              <a:rPr lang="en-US" dirty="0" err="1"/>
              <a:t>git</a:t>
            </a:r>
            <a:r>
              <a:rPr lang="en-US" dirty="0"/>
              <a:t> </a:t>
            </a:r>
            <a:r>
              <a:rPr lang="en-US" dirty="0" err="1"/>
              <a:t>dir</a:t>
            </a:r>
            <a:r>
              <a:rPr lang="en-US" baseline="0" dirty="0"/>
              <a:t> to see where HEAD is currently pointing.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F972A-9C61-D246-B336-8423DB80B597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2409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F972A-9C61-D246-B336-8423DB80B597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1893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F972A-9C61-D246-B336-8423DB80B597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7829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935302"/>
            <a:ext cx="6858000" cy="19896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001698"/>
            <a:ext cx="6858000" cy="137980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35A6F-87E2-2B48-B2EB-1850035A6D74}" type="datetimeFigureOut">
              <a:rPr lang="en-US" smtClean="0"/>
              <a:t>7/9/25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D86A5-8161-8F45-91C8-255AE38CA2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385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35A6F-87E2-2B48-B2EB-1850035A6D74}" type="datetimeFigureOut">
              <a:rPr lang="en-US" smtClean="0"/>
              <a:t>7/9/25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D86A5-8161-8F45-91C8-255AE38CA2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6065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04271"/>
            <a:ext cx="1971675" cy="48431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04271"/>
            <a:ext cx="5800725" cy="484319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35A6F-87E2-2B48-B2EB-1850035A6D74}" type="datetimeFigureOut">
              <a:rPr lang="en-US" smtClean="0"/>
              <a:t>7/9/25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D86A5-8161-8F45-91C8-255AE38CA2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2138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35A6F-87E2-2B48-B2EB-1850035A6D74}" type="datetimeFigureOut">
              <a:rPr lang="en-US" smtClean="0"/>
              <a:t>7/9/25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D86A5-8161-8F45-91C8-255AE38CA2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3702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7" y="1424782"/>
            <a:ext cx="7886700" cy="2377281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7" y="3824553"/>
            <a:ext cx="7886700" cy="1250156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35A6F-87E2-2B48-B2EB-1850035A6D74}" type="datetimeFigureOut">
              <a:rPr lang="en-US" smtClean="0"/>
              <a:t>7/9/25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D86A5-8161-8F45-91C8-255AE38CA2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6073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521354"/>
            <a:ext cx="3886200" cy="36261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521354"/>
            <a:ext cx="3886200" cy="36261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35A6F-87E2-2B48-B2EB-1850035A6D74}" type="datetimeFigureOut">
              <a:rPr lang="en-US" smtClean="0"/>
              <a:t>7/9/25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D86A5-8161-8F45-91C8-255AE38CA2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2262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04271"/>
            <a:ext cx="7886700" cy="110463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400969"/>
            <a:ext cx="3868340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087563"/>
            <a:ext cx="3868340" cy="307049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400969"/>
            <a:ext cx="3887391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087563"/>
            <a:ext cx="3887391" cy="307049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35A6F-87E2-2B48-B2EB-1850035A6D74}" type="datetimeFigureOut">
              <a:rPr lang="en-US" smtClean="0"/>
              <a:t>7/9/25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D86A5-8161-8F45-91C8-255AE38CA2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5033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35A6F-87E2-2B48-B2EB-1850035A6D74}" type="datetimeFigureOut">
              <a:rPr lang="en-US" smtClean="0"/>
              <a:t>7/9/25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D86A5-8161-8F45-91C8-255AE38CA2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8302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35A6F-87E2-2B48-B2EB-1850035A6D74}" type="datetimeFigureOut">
              <a:rPr lang="en-US" smtClean="0"/>
              <a:t>7/9/25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D86A5-8161-8F45-91C8-255AE38CA2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986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822855"/>
            <a:ext cx="4629150" cy="4061354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35A6F-87E2-2B48-B2EB-1850035A6D74}" type="datetimeFigureOut">
              <a:rPr lang="en-US" smtClean="0"/>
              <a:t>7/9/25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D86A5-8161-8F45-91C8-255AE38CA2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6143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822855"/>
            <a:ext cx="4629150" cy="4061354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35A6F-87E2-2B48-B2EB-1850035A6D74}" type="datetimeFigureOut">
              <a:rPr lang="en-US" smtClean="0"/>
              <a:t>7/9/25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D86A5-8161-8F45-91C8-255AE38CA2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960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521354"/>
            <a:ext cx="7886700" cy="3626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E35A6F-87E2-2B48-B2EB-1850035A6D74}" type="datetimeFigureOut">
              <a:rPr lang="en-US" smtClean="0"/>
              <a:t>7/9/25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ED86A5-8161-8F45-91C8-255AE38CA2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305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90" y="3623180"/>
            <a:ext cx="2091820" cy="2091820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6497515" y="3623180"/>
            <a:ext cx="2646485" cy="2091819"/>
            <a:chOff x="4783667" y="1032933"/>
            <a:chExt cx="4495800" cy="3553544"/>
          </a:xfrm>
        </p:grpSpPr>
        <p:pic>
          <p:nvPicPr>
            <p:cNvPr id="2" name="Picture 1" descr="GitHub_Logo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83667" y="2743199"/>
              <a:ext cx="4495800" cy="1843278"/>
            </a:xfrm>
            <a:prstGeom prst="rect">
              <a:avLst/>
            </a:prstGeom>
          </p:spPr>
        </p:pic>
        <p:pic>
          <p:nvPicPr>
            <p:cNvPr id="5" name="Picture 4" descr="Octocat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51080" y="1032933"/>
              <a:ext cx="2210245" cy="1837266"/>
            </a:xfrm>
            <a:prstGeom prst="rect">
              <a:avLst/>
            </a:prstGeom>
          </p:spPr>
        </p:pic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1500D621-634F-50DF-599E-32EF568D988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Introduction to </a:t>
            </a:r>
            <a:br>
              <a:rPr lang="en-US" b="1" dirty="0"/>
            </a:br>
            <a:r>
              <a:rPr lang="en-US" b="1" dirty="0"/>
              <a:t>Git and GitHub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F14035E8-3684-5EDC-6F8A-4E6AF3E7D4D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/>
            <a:r>
              <a:rPr lang="en-US" sz="1800" dirty="0"/>
              <a:t>R. Burke Squires</a:t>
            </a:r>
          </a:p>
          <a:p>
            <a:pPr algn="ctr"/>
            <a:endParaRPr lang="en-US" sz="1800" dirty="0"/>
          </a:p>
          <a:p>
            <a:pPr algn="ctr"/>
            <a:r>
              <a:rPr lang="en-US" sz="1800" dirty="0"/>
              <a:t>June 2025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64706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C127EE-35A3-50D6-283C-E2695B9368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476D8D1-B11A-2814-A254-88AEB813C2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93222" y="1781022"/>
            <a:ext cx="4557556" cy="2152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0259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B8A53F-3BB8-C343-3101-C5BD3256BB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F2160-D479-97DA-F72D-FC4D22B1A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</p:spPr>
        <p:txBody>
          <a:bodyPr/>
          <a:lstStyle/>
          <a:p>
            <a:r>
              <a:rPr lang="en-US" dirty="0"/>
              <a:t>Popularity</a:t>
            </a:r>
          </a:p>
        </p:txBody>
      </p:sp>
      <p:graphicFrame>
        <p:nvGraphicFramePr>
          <p:cNvPr id="3" name="Content Placeholder 2">
            <a:extLst>
              <a:ext uri="{FF2B5EF4-FFF2-40B4-BE49-F238E27FC236}">
                <a16:creationId xmlns:a16="http://schemas.microsoft.com/office/drawing/2014/main" id="{69E14350-75F3-1536-C4CC-9BE86BB663D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82236921"/>
              </p:ext>
            </p:extLst>
          </p:nvPr>
        </p:nvGraphicFramePr>
        <p:xfrm>
          <a:off x="628649" y="1520825"/>
          <a:ext cx="7452729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7838">
                  <a:extLst>
                    <a:ext uri="{9D8B030D-6E8A-4147-A177-3AD203B41FA5}">
                      <a16:colId xmlns:a16="http://schemas.microsoft.com/office/drawing/2014/main" val="837769821"/>
                    </a:ext>
                  </a:extLst>
                </a:gridCol>
                <a:gridCol w="674688">
                  <a:extLst>
                    <a:ext uri="{9D8B030D-6E8A-4147-A177-3AD203B41FA5}">
                      <a16:colId xmlns:a16="http://schemas.microsoft.com/office/drawing/2014/main" val="716459847"/>
                    </a:ext>
                  </a:extLst>
                </a:gridCol>
                <a:gridCol w="1518095">
                  <a:extLst>
                    <a:ext uri="{9D8B030D-6E8A-4147-A177-3AD203B41FA5}">
                      <a16:colId xmlns:a16="http://schemas.microsoft.com/office/drawing/2014/main" val="3485720866"/>
                    </a:ext>
                  </a:extLst>
                </a:gridCol>
                <a:gridCol w="881380">
                  <a:extLst>
                    <a:ext uri="{9D8B030D-6E8A-4147-A177-3AD203B41FA5}">
                      <a16:colId xmlns:a16="http://schemas.microsoft.com/office/drawing/2014/main" val="2568267013"/>
                    </a:ext>
                  </a:extLst>
                </a:gridCol>
                <a:gridCol w="519113">
                  <a:extLst>
                    <a:ext uri="{9D8B030D-6E8A-4147-A177-3AD203B41FA5}">
                      <a16:colId xmlns:a16="http://schemas.microsoft.com/office/drawing/2014/main" val="2266195839"/>
                    </a:ext>
                  </a:extLst>
                </a:gridCol>
                <a:gridCol w="773430">
                  <a:extLst>
                    <a:ext uri="{9D8B030D-6E8A-4147-A177-3AD203B41FA5}">
                      <a16:colId xmlns:a16="http://schemas.microsoft.com/office/drawing/2014/main" val="799490783"/>
                    </a:ext>
                  </a:extLst>
                </a:gridCol>
                <a:gridCol w="2608185">
                  <a:extLst>
                    <a:ext uri="{9D8B030D-6E8A-4147-A177-3AD203B41FA5}">
                      <a16:colId xmlns:a16="http://schemas.microsoft.com/office/drawing/2014/main" val="19836556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Year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Git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SVN (Subversion)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Mercurial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CVS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Perforce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Other (VSS, ClearCase, etc.)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67319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~5%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~60%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~10%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~25%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931914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~15%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~50%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~15%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~20%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095311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~20%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~35%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~10%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~20%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~10%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~5%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50027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~65%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~20%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~5%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~5%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~5%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~0%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718866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~85%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~10%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~2%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~1%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~2%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~0%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922855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93.90%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5.20%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1.10%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&lt;1%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&lt;1%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&lt;1%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91215501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0E6E2096-F384-A1E2-CD76-56FFFC9BFEBF}"/>
              </a:ext>
            </a:extLst>
          </p:cNvPr>
          <p:cNvSpPr txBox="1"/>
          <p:nvPr/>
        </p:nvSpPr>
        <p:spPr>
          <a:xfrm>
            <a:off x="628650" y="4227830"/>
            <a:ext cx="788670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Here is a </a:t>
            </a:r>
            <a:r>
              <a:rPr lang="en-US" sz="1400" b="1" dirty="0"/>
              <a:t>table summarizing the popularity of major version control systems (VCS) from 2000 to 2025</a:t>
            </a:r>
            <a:r>
              <a:rPr lang="en-US" sz="1400" dirty="0"/>
              <a:t>, based on available survey data, market trends, and historical context. The percentages represent approximate developer usage or market share during each period.</a:t>
            </a:r>
          </a:p>
        </p:txBody>
      </p:sp>
    </p:spTree>
    <p:extLst>
      <p:ext uri="{BB962C8B-B14F-4D97-AF65-F5344CB8AC3E}">
        <p14:creationId xmlns:p14="http://schemas.microsoft.com/office/powerpoint/2010/main" val="16028823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</p:spPr>
        <p:txBody>
          <a:bodyPr/>
          <a:lstStyle/>
          <a:p>
            <a:r>
              <a:rPr lang="en-US" dirty="0"/>
              <a:t>Git Distributed Version 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21354"/>
            <a:ext cx="7886700" cy="3626115"/>
          </a:xfrm>
        </p:spPr>
        <p:txBody>
          <a:bodyPr>
            <a:normAutofit/>
          </a:bodyPr>
          <a:lstStyle/>
          <a:p>
            <a:r>
              <a:rPr lang="en-US" dirty="0"/>
              <a:t>“If you’re not distributed, you’re not worth using.” – Linus Torvalds</a:t>
            </a:r>
          </a:p>
          <a:p>
            <a:r>
              <a:rPr lang="en-US" dirty="0"/>
              <a:t>No need to connect to central server</a:t>
            </a:r>
          </a:p>
          <a:p>
            <a:r>
              <a:rPr lang="en-US" dirty="0"/>
              <a:t>Can work without internet connection</a:t>
            </a:r>
          </a:p>
          <a:p>
            <a:r>
              <a:rPr lang="en-US" dirty="0"/>
              <a:t>No single failure point</a:t>
            </a:r>
          </a:p>
          <a:p>
            <a:r>
              <a:rPr lang="en-US" dirty="0"/>
              <a:t>Developers can work independently and merge their work later</a:t>
            </a:r>
          </a:p>
          <a:p>
            <a:r>
              <a:rPr lang="en-US" dirty="0"/>
              <a:t>Every copy of a git repository can serve either as the server or as a client (and has complete history!) </a:t>
            </a:r>
          </a:p>
          <a:p>
            <a:r>
              <a:rPr lang="en-US" dirty="0"/>
              <a:t>Git tracks changes, not versions</a:t>
            </a:r>
          </a:p>
          <a:p>
            <a:r>
              <a:rPr lang="en-US" dirty="0"/>
              <a:t>Bunch of little change sets floating around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28095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</p:spPr>
        <p:txBody>
          <a:bodyPr/>
          <a:lstStyle/>
          <a:p>
            <a:r>
              <a:rPr lang="en-US" dirty="0"/>
              <a:t>Is Git For Me?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21354"/>
            <a:ext cx="7886700" cy="3626115"/>
          </a:xfrm>
        </p:spPr>
        <p:txBody>
          <a:bodyPr>
            <a:normAutofit/>
          </a:bodyPr>
          <a:lstStyle/>
          <a:p>
            <a:r>
              <a:rPr lang="en-US" dirty="0"/>
              <a:t>People primarily working with source code</a:t>
            </a:r>
          </a:p>
          <a:p>
            <a:endParaRPr lang="en-US" dirty="0"/>
          </a:p>
          <a:p>
            <a:r>
              <a:rPr lang="en-US" dirty="0"/>
              <a:t>Anyone wanting to track edits (especially changes to text files)</a:t>
            </a:r>
          </a:p>
          <a:p>
            <a:pPr lvl="1"/>
            <a:r>
              <a:rPr lang="en-US" dirty="0"/>
              <a:t>Review history of changes</a:t>
            </a:r>
          </a:p>
          <a:p>
            <a:pPr lvl="1"/>
            <a:r>
              <a:rPr lang="en-US" dirty="0"/>
              <a:t>Anyone wanting to share, merge changes</a:t>
            </a:r>
          </a:p>
          <a:p>
            <a:endParaRPr lang="en-US" dirty="0"/>
          </a:p>
          <a:p>
            <a:r>
              <a:rPr lang="en-US" dirty="0"/>
              <a:t>Anyone not afraid of </a:t>
            </a:r>
          </a:p>
          <a:p>
            <a:pPr lvl="1"/>
            <a:r>
              <a:rPr lang="en-US" dirty="0"/>
              <a:t>Command line tools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175395" y="601312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3700" y="3492500"/>
            <a:ext cx="3670300" cy="222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470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</p:spPr>
        <p:txBody>
          <a:bodyPr>
            <a:normAutofit/>
          </a:bodyPr>
          <a:lstStyle/>
          <a:p>
            <a:r>
              <a:rPr lang="en-US" dirty="0"/>
              <a:t>Most popular languages used with </a:t>
            </a:r>
            <a:r>
              <a:rPr lang="en-US" dirty="0" err="1"/>
              <a:t>Git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21354"/>
            <a:ext cx="7886700" cy="3626115"/>
          </a:xfrm>
        </p:spPr>
        <p:txBody>
          <a:bodyPr numCol="2">
            <a:normAutofit fontScale="85000" lnSpcReduction="20000"/>
          </a:bodyPr>
          <a:lstStyle/>
          <a:p>
            <a:r>
              <a:rPr lang="en-US" dirty="0"/>
              <a:t>HTML</a:t>
            </a:r>
          </a:p>
          <a:p>
            <a:r>
              <a:rPr lang="en-US" dirty="0"/>
              <a:t>CSS</a:t>
            </a:r>
          </a:p>
          <a:p>
            <a:r>
              <a:rPr lang="en-US" dirty="0" err="1"/>
              <a:t>Javascript</a:t>
            </a:r>
            <a:endParaRPr lang="en-US" dirty="0"/>
          </a:p>
          <a:p>
            <a:r>
              <a:rPr lang="en-US" dirty="0"/>
              <a:t>Python</a:t>
            </a:r>
          </a:p>
          <a:p>
            <a:r>
              <a:rPr lang="en-US" dirty="0"/>
              <a:t>R</a:t>
            </a:r>
          </a:p>
          <a:p>
            <a:r>
              <a:rPr lang="en-US" dirty="0"/>
              <a:t>ASP</a:t>
            </a:r>
          </a:p>
          <a:p>
            <a:r>
              <a:rPr lang="en-US" dirty="0" err="1"/>
              <a:t>Scala</a:t>
            </a:r>
            <a:r>
              <a:rPr lang="en-US" dirty="0"/>
              <a:t> </a:t>
            </a:r>
          </a:p>
          <a:p>
            <a:r>
              <a:rPr lang="en-US" dirty="0"/>
              <a:t>Shell scripts</a:t>
            </a:r>
          </a:p>
          <a:p>
            <a:r>
              <a:rPr lang="en-US" dirty="0"/>
              <a:t>PHP</a:t>
            </a:r>
          </a:p>
          <a:p>
            <a:r>
              <a:rPr lang="en-US" dirty="0"/>
              <a:t>Ruby</a:t>
            </a:r>
          </a:p>
          <a:p>
            <a:r>
              <a:rPr lang="en-US" dirty="0"/>
              <a:t>Ruby on Rails</a:t>
            </a:r>
          </a:p>
          <a:p>
            <a:r>
              <a:rPr lang="en-US" dirty="0"/>
              <a:t>Perl</a:t>
            </a:r>
          </a:p>
          <a:p>
            <a:r>
              <a:rPr lang="en-US" dirty="0"/>
              <a:t>Java</a:t>
            </a:r>
          </a:p>
          <a:p>
            <a:r>
              <a:rPr lang="en-US" dirty="0"/>
              <a:t>C</a:t>
            </a:r>
          </a:p>
          <a:p>
            <a:r>
              <a:rPr lang="en-US" dirty="0"/>
              <a:t>C++</a:t>
            </a:r>
          </a:p>
          <a:p>
            <a:r>
              <a:rPr lang="en-US" dirty="0"/>
              <a:t>C#</a:t>
            </a:r>
          </a:p>
          <a:p>
            <a:r>
              <a:rPr lang="en-US" dirty="0"/>
              <a:t>Objective C</a:t>
            </a:r>
          </a:p>
          <a:p>
            <a:r>
              <a:rPr lang="en-US" dirty="0"/>
              <a:t>Haskell</a:t>
            </a:r>
          </a:p>
          <a:p>
            <a:r>
              <a:rPr lang="en-US" dirty="0" err="1"/>
              <a:t>CoffeeScript</a:t>
            </a:r>
            <a:endParaRPr lang="en-US" dirty="0"/>
          </a:p>
          <a:p>
            <a:r>
              <a:rPr lang="en-US" dirty="0" err="1"/>
              <a:t>ActionScript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572000" y="3932872"/>
            <a:ext cx="4249625" cy="147732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r>
              <a:rPr lang="en-US" sz="2400" dirty="0"/>
              <a:t>Not as useful for image, movies, </a:t>
            </a:r>
          </a:p>
          <a:p>
            <a:r>
              <a:rPr lang="en-US" sz="2400" dirty="0"/>
              <a:t>music…and files that must be </a:t>
            </a:r>
          </a:p>
          <a:p>
            <a:r>
              <a:rPr lang="en-US" sz="2400" dirty="0"/>
              <a:t>interpreted (.</a:t>
            </a:r>
            <a:r>
              <a:rPr lang="en-US" sz="2400" dirty="0" err="1"/>
              <a:t>pdf</a:t>
            </a:r>
            <a:r>
              <a:rPr lang="en-US" sz="2400" dirty="0"/>
              <a:t>, .</a:t>
            </a:r>
            <a:r>
              <a:rPr lang="en-US" sz="2400" dirty="0" err="1"/>
              <a:t>psd</a:t>
            </a:r>
            <a:r>
              <a:rPr lang="en-US" sz="2400" dirty="0"/>
              <a:t>, etc.)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4726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</p:spPr>
        <p:txBody>
          <a:bodyPr/>
          <a:lstStyle/>
          <a:p>
            <a:r>
              <a:rPr lang="en-US" dirty="0"/>
              <a:t>How Do I Get It?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A3F9B2D-E5F2-B37E-6092-ABBBBFF8E7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1409700"/>
            <a:ext cx="7092254" cy="4089143"/>
          </a:xfrm>
        </p:spPr>
      </p:pic>
    </p:spTree>
    <p:extLst>
      <p:ext uri="{BB962C8B-B14F-4D97-AF65-F5344CB8AC3E}">
        <p14:creationId xmlns:p14="http://schemas.microsoft.com/office/powerpoint/2010/main" val="1836023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Git Install Tip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Much better to set up on a per-user basis (instead of a global, system-wide install)</a:t>
            </a:r>
          </a:p>
        </p:txBody>
      </p:sp>
    </p:spTree>
    <p:extLst>
      <p:ext uri="{BB962C8B-B14F-4D97-AF65-F5344CB8AC3E}">
        <p14:creationId xmlns:p14="http://schemas.microsoft.com/office/powerpoint/2010/main" val="42544097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</p:spPr>
        <p:txBody>
          <a:bodyPr/>
          <a:lstStyle/>
          <a:p>
            <a:r>
              <a:rPr lang="en-US" dirty="0"/>
              <a:t>What Is A Repository?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0037685-9439-7E21-869D-7BC83251D8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182" indent="-457182">
              <a:buFont typeface="Arial"/>
              <a:buChar char="•"/>
            </a:pPr>
            <a:r>
              <a:rPr lang="en-US" sz="2400" dirty="0"/>
              <a:t>“repo” = repository</a:t>
            </a:r>
          </a:p>
          <a:p>
            <a:endParaRPr lang="en-US" sz="2400" dirty="0"/>
          </a:p>
          <a:p>
            <a:pPr marL="457182" indent="-457182">
              <a:buFont typeface="Arial"/>
              <a:buChar char="•"/>
            </a:pPr>
            <a:r>
              <a:rPr lang="en-US" sz="2400" dirty="0"/>
              <a:t>usually used to organize a single project</a:t>
            </a:r>
          </a:p>
          <a:p>
            <a:pPr marL="285738" indent="-285738">
              <a:buFontTx/>
              <a:buChar char="-"/>
            </a:pPr>
            <a:endParaRPr lang="en-US" sz="2400" dirty="0"/>
          </a:p>
          <a:p>
            <a:pPr marL="457182" indent="-457182">
              <a:buFont typeface="Arial"/>
              <a:buChar char="•"/>
            </a:pPr>
            <a:r>
              <a:rPr lang="en-US" sz="2400" dirty="0"/>
              <a:t>repos can contain folders and files, images, videos, spreadsheets, and data sets – anything your project needs</a:t>
            </a:r>
          </a:p>
        </p:txBody>
      </p:sp>
    </p:spTree>
    <p:extLst>
      <p:ext uri="{BB962C8B-B14F-4D97-AF65-F5344CB8AC3E}">
        <p14:creationId xmlns:p14="http://schemas.microsoft.com/office/powerpoint/2010/main" val="15530279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</p:spPr>
        <p:txBody>
          <a:bodyPr>
            <a:normAutofit/>
          </a:bodyPr>
          <a:lstStyle/>
          <a:p>
            <a:r>
              <a:rPr lang="en-US" dirty="0"/>
              <a:t>Two-tree architecture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82FD2C-59CE-FCE7-5D11-0322B5FD1D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314700" y="1161655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    other VCSs</a:t>
            </a:r>
          </a:p>
        </p:txBody>
      </p:sp>
      <p:grpSp>
        <p:nvGrpSpPr>
          <p:cNvPr id="31" name="Group 30"/>
          <p:cNvGrpSpPr/>
          <p:nvPr/>
        </p:nvGrpSpPr>
        <p:grpSpPr>
          <a:xfrm>
            <a:off x="2765449" y="2019300"/>
            <a:ext cx="3525442" cy="2667000"/>
            <a:chOff x="363780" y="2286000"/>
            <a:chExt cx="3525442" cy="2667000"/>
          </a:xfrm>
        </p:grpSpPr>
        <p:sp>
          <p:nvSpPr>
            <p:cNvPr id="4" name="Rectangle 3"/>
            <p:cNvSpPr/>
            <p:nvPr/>
          </p:nvSpPr>
          <p:spPr>
            <a:xfrm>
              <a:off x="990600" y="2286000"/>
              <a:ext cx="2286000" cy="914400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rgbClr val="000000"/>
                  </a:solidFill>
                </a:rPr>
                <a:t>Repository </a:t>
              </a:r>
            </a:p>
          </p:txBody>
        </p:sp>
        <p:sp>
          <p:nvSpPr>
            <p:cNvPr id="5" name="Rectangle 4"/>
            <p:cNvSpPr/>
            <p:nvPr/>
          </p:nvSpPr>
          <p:spPr>
            <a:xfrm>
              <a:off x="990600" y="4038600"/>
              <a:ext cx="2286000" cy="9144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rgbClr val="000000"/>
                  </a:solidFill>
                </a:rPr>
                <a:t>working</a:t>
              </a:r>
            </a:p>
          </p:txBody>
        </p:sp>
        <p:cxnSp>
          <p:nvCxnSpPr>
            <p:cNvPr id="18" name="Curved Connector 17"/>
            <p:cNvCxnSpPr/>
            <p:nvPr/>
          </p:nvCxnSpPr>
          <p:spPr>
            <a:xfrm rot="7860000" flipV="1">
              <a:off x="350064" y="3171833"/>
              <a:ext cx="950976" cy="923544"/>
            </a:xfrm>
            <a:prstGeom prst="curvedConnector2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urved Connector 24"/>
            <p:cNvCxnSpPr/>
            <p:nvPr/>
          </p:nvCxnSpPr>
          <p:spPr>
            <a:xfrm rot="18780000" flipV="1">
              <a:off x="2951962" y="3117351"/>
              <a:ext cx="950976" cy="923544"/>
            </a:xfrm>
            <a:prstGeom prst="curvedConnector2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TextBox 31"/>
          <p:cNvSpPr txBox="1"/>
          <p:nvPr/>
        </p:nvSpPr>
        <p:spPr>
          <a:xfrm>
            <a:off x="1828800" y="3162301"/>
            <a:ext cx="1034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checkout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6254057" y="3162301"/>
            <a:ext cx="900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commit</a:t>
            </a:r>
          </a:p>
        </p:txBody>
      </p:sp>
    </p:spTree>
    <p:extLst>
      <p:ext uri="{BB962C8B-B14F-4D97-AF65-F5344CB8AC3E}">
        <p14:creationId xmlns:p14="http://schemas.microsoft.com/office/powerpoint/2010/main" val="23757828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Git</a:t>
            </a:r>
            <a:r>
              <a:rPr lang="en-US" b="1" dirty="0"/>
              <a:t> uses a three-tree architecture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3382720" y="1476220"/>
            <a:ext cx="2311400" cy="4343400"/>
            <a:chOff x="5410200" y="1676400"/>
            <a:chExt cx="2311400" cy="4343400"/>
          </a:xfrm>
        </p:grpSpPr>
        <p:sp>
          <p:nvSpPr>
            <p:cNvPr id="10" name="Rectangle 9"/>
            <p:cNvSpPr/>
            <p:nvPr/>
          </p:nvSpPr>
          <p:spPr>
            <a:xfrm>
              <a:off x="5410200" y="3429000"/>
              <a:ext cx="2286000" cy="914400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rgbClr val="000000"/>
                  </a:solidFill>
                </a:rPr>
                <a:t>Staging index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5435600" y="5105400"/>
              <a:ext cx="2286000" cy="9144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rgbClr val="000000"/>
                  </a:solidFill>
                </a:rPr>
                <a:t>working</a:t>
              </a:r>
              <a:endParaRPr lang="en-US" sz="2400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5410200" y="1676400"/>
              <a:ext cx="2286000" cy="914400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rgbClr val="000000"/>
                  </a:solidFill>
                </a:rPr>
                <a:t>Repository </a:t>
              </a:r>
            </a:p>
          </p:txBody>
        </p:sp>
      </p:grpSp>
      <p:cxnSp>
        <p:nvCxnSpPr>
          <p:cNvPr id="6" name="Curved Connector 5"/>
          <p:cNvCxnSpPr/>
          <p:nvPr/>
        </p:nvCxnSpPr>
        <p:spPr>
          <a:xfrm rot="7860000" flipV="1">
            <a:off x="2729484" y="2359242"/>
            <a:ext cx="950976" cy="923544"/>
          </a:xfrm>
          <a:prstGeom prst="curved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Curved Connector 6"/>
          <p:cNvCxnSpPr/>
          <p:nvPr/>
        </p:nvCxnSpPr>
        <p:spPr>
          <a:xfrm rot="7860000" flipV="1">
            <a:off x="2742184" y="4190852"/>
            <a:ext cx="950976" cy="923544"/>
          </a:xfrm>
          <a:prstGeom prst="curved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Curved Connector 7"/>
          <p:cNvCxnSpPr/>
          <p:nvPr/>
        </p:nvCxnSpPr>
        <p:spPr>
          <a:xfrm rot="18780000" flipV="1">
            <a:off x="5398033" y="2360113"/>
            <a:ext cx="950976" cy="923544"/>
          </a:xfrm>
          <a:prstGeom prst="curved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Curved Connector 8"/>
          <p:cNvCxnSpPr/>
          <p:nvPr/>
        </p:nvCxnSpPr>
        <p:spPr>
          <a:xfrm rot="18780000" flipV="1">
            <a:off x="5410733" y="4113781"/>
            <a:ext cx="950976" cy="923544"/>
          </a:xfrm>
          <a:prstGeom prst="curved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1371600" y="3543544"/>
            <a:ext cx="10345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checkout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279329" y="4418569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 add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352873" y="2672835"/>
            <a:ext cx="900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commit</a:t>
            </a:r>
          </a:p>
        </p:txBody>
      </p:sp>
      <p:cxnSp>
        <p:nvCxnSpPr>
          <p:cNvPr id="17" name="Curved Connector 16"/>
          <p:cNvCxnSpPr/>
          <p:nvPr/>
        </p:nvCxnSpPr>
        <p:spPr>
          <a:xfrm rot="7860000" flipV="1">
            <a:off x="2089783" y="2698084"/>
            <a:ext cx="2231136" cy="2112264"/>
          </a:xfrm>
          <a:prstGeom prst="curved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7344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21354"/>
            <a:ext cx="7886700" cy="3626115"/>
          </a:xfrm>
        </p:spPr>
        <p:txBody>
          <a:bodyPr>
            <a:noAutofit/>
          </a:bodyPr>
          <a:lstStyle/>
          <a:p>
            <a:r>
              <a:rPr lang="en-US" sz="1600" dirty="0"/>
              <a:t>Introduction to version (source) control</a:t>
            </a:r>
          </a:p>
          <a:p>
            <a:pPr lvl="1"/>
            <a:r>
              <a:rPr lang="en-US" sz="1200" dirty="0"/>
              <a:t>History and fundamental concepts behind version (source) control</a:t>
            </a:r>
          </a:p>
          <a:p>
            <a:pPr lvl="1"/>
            <a:r>
              <a:rPr lang="en-US" sz="1200" dirty="0"/>
              <a:t>Centralized vs. distributed version control</a:t>
            </a:r>
          </a:p>
          <a:p>
            <a:r>
              <a:rPr lang="en-US" sz="1600" dirty="0"/>
              <a:t>Introduction to Git </a:t>
            </a:r>
          </a:p>
          <a:p>
            <a:pPr lvl="1"/>
            <a:r>
              <a:rPr lang="en-US" sz="1200" dirty="0"/>
              <a:t>What is Git? Basic </a:t>
            </a:r>
            <a:r>
              <a:rPr lang="en-US" sz="1200" dirty="0" err="1"/>
              <a:t>Git</a:t>
            </a:r>
            <a:r>
              <a:rPr lang="en-US" sz="1200" dirty="0"/>
              <a:t> concepts and architecture </a:t>
            </a:r>
          </a:p>
          <a:p>
            <a:pPr lvl="1"/>
            <a:r>
              <a:rPr lang="en-US" sz="1200" dirty="0"/>
              <a:t>Git workflows: Creating a new repo  (adding, committing code)</a:t>
            </a:r>
          </a:p>
          <a:p>
            <a:pPr lvl="1"/>
            <a:r>
              <a:rPr lang="en-US" sz="1200" dirty="0"/>
              <a:t>HEAD</a:t>
            </a:r>
          </a:p>
          <a:p>
            <a:pPr lvl="1"/>
            <a:r>
              <a:rPr lang="en-US" sz="1200" dirty="0"/>
              <a:t>Git commands (checking out code)</a:t>
            </a:r>
          </a:p>
          <a:p>
            <a:pPr lvl="1"/>
            <a:r>
              <a:rPr lang="en-US" sz="1200" dirty="0"/>
              <a:t>Master vs branch concept</a:t>
            </a:r>
          </a:p>
          <a:p>
            <a:pPr lvl="1"/>
            <a:r>
              <a:rPr lang="en-US" sz="1200" dirty="0"/>
              <a:t>Creating a branch/switching between branches</a:t>
            </a:r>
          </a:p>
          <a:p>
            <a:pPr lvl="1"/>
            <a:r>
              <a:rPr lang="en-US" sz="1200" dirty="0"/>
              <a:t>Merging branches and resolving conflicts</a:t>
            </a:r>
          </a:p>
          <a:p>
            <a:r>
              <a:rPr lang="en-US" sz="1600" dirty="0"/>
              <a:t>Introduction to GitHub</a:t>
            </a:r>
          </a:p>
          <a:p>
            <a:pPr lvl="1"/>
            <a:r>
              <a:rPr lang="en-US" sz="1200" dirty="0"/>
              <a:t>What is GitHub? Basic </a:t>
            </a:r>
            <a:r>
              <a:rPr lang="en-US" sz="1200" dirty="0" err="1"/>
              <a:t>GitHub</a:t>
            </a:r>
            <a:r>
              <a:rPr lang="en-US" sz="1200" dirty="0"/>
              <a:t> concepts</a:t>
            </a:r>
          </a:p>
          <a:p>
            <a:pPr lvl="1"/>
            <a:r>
              <a:rPr lang="en-US" sz="1200" dirty="0"/>
              <a:t>GitHub in practice: Distributed version control</a:t>
            </a:r>
          </a:p>
          <a:p>
            <a:pPr lvl="1"/>
            <a:r>
              <a:rPr lang="en-US" sz="1200" dirty="0"/>
              <a:t>Cloning a remote repo</a:t>
            </a:r>
          </a:p>
          <a:p>
            <a:pPr lvl="1"/>
            <a:r>
              <a:rPr lang="en-US" sz="1200" dirty="0"/>
              <a:t>Fetching/Pushing to a remote repo</a:t>
            </a:r>
          </a:p>
          <a:p>
            <a:pPr lvl="1"/>
            <a:r>
              <a:rPr lang="en-US" sz="1200" dirty="0"/>
              <a:t>Collaborating using Git and GitHub</a:t>
            </a:r>
          </a:p>
        </p:txBody>
      </p:sp>
    </p:spTree>
    <p:extLst>
      <p:ext uri="{BB962C8B-B14F-4D97-AF65-F5344CB8AC3E}">
        <p14:creationId xmlns:p14="http://schemas.microsoft.com/office/powerpoint/2010/main" val="41213628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7886700" cy="1104636"/>
          </a:xfrm>
        </p:spPr>
        <p:txBody>
          <a:bodyPr/>
          <a:lstStyle/>
          <a:p>
            <a:r>
              <a:rPr lang="en-US" b="1" dirty="0"/>
              <a:t>A simple Git workflow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846138"/>
            <a:ext cx="8686800" cy="5105400"/>
          </a:xfrm>
        </p:spPr>
        <p:txBody>
          <a:bodyPr>
            <a:noAutofit/>
          </a:bodyPr>
          <a:lstStyle/>
          <a:p>
            <a:pPr marL="514330" indent="-514330">
              <a:buAutoNum type="arabicPeriod"/>
            </a:pPr>
            <a:r>
              <a:rPr lang="en-US" sz="1800" dirty="0"/>
              <a:t>Initialize a new project in a directory:</a:t>
            </a:r>
            <a:endParaRPr lang="en-US" sz="1800" dirty="0">
              <a:solidFill>
                <a:srgbClr val="0000FF"/>
              </a:solidFill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</a:rPr>
              <a:t>	git </a:t>
            </a:r>
            <a:r>
              <a:rPr lang="en-US" sz="1800" dirty="0" err="1">
                <a:solidFill>
                  <a:srgbClr val="0000FF"/>
                </a:solidFill>
              </a:rPr>
              <a:t>init</a:t>
            </a:r>
            <a:endParaRPr lang="en-US" sz="1800" dirty="0">
              <a:solidFill>
                <a:srgbClr val="0000FF"/>
              </a:solidFill>
            </a:endParaRPr>
          </a:p>
          <a:p>
            <a:pPr marL="0" indent="0">
              <a:buNone/>
            </a:pPr>
            <a:endParaRPr lang="en-US" sz="1800" dirty="0">
              <a:solidFill>
                <a:srgbClr val="0000FF"/>
              </a:solidFill>
            </a:endParaRPr>
          </a:p>
          <a:p>
            <a:pPr marL="0" indent="0">
              <a:buNone/>
            </a:pPr>
            <a:endParaRPr lang="en-US" sz="1800" dirty="0">
              <a:solidFill>
                <a:srgbClr val="0000FF"/>
              </a:solidFill>
            </a:endParaRPr>
          </a:p>
          <a:p>
            <a:pPr marL="0" indent="0">
              <a:buNone/>
            </a:pPr>
            <a:endParaRPr lang="en-US" sz="1800" dirty="0">
              <a:solidFill>
                <a:srgbClr val="0000FF"/>
              </a:solidFill>
            </a:endParaRPr>
          </a:p>
          <a:p>
            <a:pPr marL="0" indent="0">
              <a:buNone/>
            </a:pPr>
            <a:r>
              <a:rPr lang="en-US" sz="1800" dirty="0"/>
              <a:t>2. 	Add a file using a text editor to the directory</a:t>
            </a:r>
          </a:p>
          <a:p>
            <a:pPr marL="0" indent="0">
              <a:buNone/>
            </a:pPr>
            <a:r>
              <a:rPr lang="en-US" sz="1800" dirty="0"/>
              <a:t>3. 	Add every change that has been made to the directory:</a:t>
            </a:r>
            <a:endParaRPr lang="en-US" sz="1800" dirty="0">
              <a:solidFill>
                <a:srgbClr val="0000FF"/>
              </a:solidFill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</a:rPr>
              <a:t>       	git add . </a:t>
            </a:r>
          </a:p>
          <a:p>
            <a:pPr marL="514330" indent="-514330">
              <a:buAutoNum type="arabicPeriod" startAt="4"/>
            </a:pPr>
            <a:r>
              <a:rPr lang="en-US" sz="1800" dirty="0"/>
              <a:t>Commit the change to the repo: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</a:rPr>
              <a:t>	git commit –m “important message here”</a:t>
            </a:r>
          </a:p>
          <a:p>
            <a:pPr marL="0" indent="0">
              <a:buNone/>
            </a:pPr>
            <a:endParaRPr lang="en-US" sz="1800" dirty="0">
              <a:solidFill>
                <a:srgbClr val="0000FF"/>
              </a:solidFill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</a:rPr>
              <a:t>           .</a:t>
            </a:r>
          </a:p>
          <a:p>
            <a:pPr marL="0" indent="0">
              <a:buNone/>
            </a:pPr>
            <a:endParaRPr lang="en-US" sz="1800" dirty="0">
              <a:solidFill>
                <a:srgbClr val="0000FF"/>
              </a:solidFill>
            </a:endParaRPr>
          </a:p>
          <a:p>
            <a:pPr marL="0" indent="0">
              <a:buNone/>
            </a:pPr>
            <a:endParaRPr lang="en-US" sz="1800" dirty="0">
              <a:solidFill>
                <a:srgbClr val="0000FF"/>
              </a:solidFill>
            </a:endParaRPr>
          </a:p>
          <a:p>
            <a:pPr marL="0" indent="0">
              <a:buNone/>
            </a:pPr>
            <a:endParaRPr lang="en-US" sz="1800" dirty="0">
              <a:solidFill>
                <a:srgbClr val="0000FF"/>
              </a:solidFill>
            </a:endParaRPr>
          </a:p>
          <a:p>
            <a:pPr marL="0" indent="0">
              <a:buNone/>
            </a:pPr>
            <a:endParaRPr lang="en-US" sz="1800" dirty="0">
              <a:solidFill>
                <a:srgbClr val="0000FF"/>
              </a:solidFill>
            </a:endParaRPr>
          </a:p>
          <a:p>
            <a:pPr marL="0" indent="0">
              <a:buNone/>
            </a:pPr>
            <a:endParaRPr lang="en-US" sz="1800" dirty="0">
              <a:solidFill>
                <a:srgbClr val="0000FF"/>
              </a:solidFill>
            </a:endParaRPr>
          </a:p>
          <a:p>
            <a:pPr marL="0" indent="0">
              <a:buNone/>
            </a:pPr>
            <a:endParaRPr lang="en-US" sz="1800" dirty="0">
              <a:solidFill>
                <a:srgbClr val="0000FF"/>
              </a:solidFill>
            </a:endParaRPr>
          </a:p>
        </p:txBody>
      </p:sp>
      <p:pic>
        <p:nvPicPr>
          <p:cNvPr id="6" name="Picture 5" descr="Screen Shot 2016-05-02 at 6.18.3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529868"/>
            <a:ext cx="6972300" cy="927100"/>
          </a:xfrm>
          <a:prstGeom prst="rect">
            <a:avLst/>
          </a:prstGeom>
        </p:spPr>
      </p:pic>
      <p:pic>
        <p:nvPicPr>
          <p:cNvPr id="7" name="Picture 6" descr="Screen Shot 2016-05-02 at 6.20.3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4462588"/>
            <a:ext cx="7734300" cy="113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6196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After initializing a new </a:t>
            </a:r>
            <a:r>
              <a:rPr lang="en-US" b="1" dirty="0" err="1"/>
              <a:t>git</a:t>
            </a:r>
            <a:r>
              <a:rPr lang="en-US" b="1" dirty="0"/>
              <a:t> repo…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3. Commit changes with </a:t>
            </a:r>
          </a:p>
          <a:p>
            <a:pPr marL="0" indent="0">
              <a:buNone/>
            </a:pPr>
            <a:r>
              <a:rPr lang="en-US" dirty="0"/>
              <a:t>     a message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2. Add changes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1. Make changes</a:t>
            </a:r>
          </a:p>
          <a:p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4944561" y="1311120"/>
            <a:ext cx="2311400" cy="4343400"/>
            <a:chOff x="5410200" y="1676400"/>
            <a:chExt cx="2311400" cy="4343400"/>
          </a:xfrm>
        </p:grpSpPr>
        <p:sp>
          <p:nvSpPr>
            <p:cNvPr id="5" name="Rectangle 4"/>
            <p:cNvSpPr/>
            <p:nvPr/>
          </p:nvSpPr>
          <p:spPr>
            <a:xfrm>
              <a:off x="5410200" y="3429000"/>
              <a:ext cx="2286000" cy="914400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rgbClr val="000000"/>
                  </a:solidFill>
                </a:rPr>
                <a:t>Staging index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5435600" y="5105400"/>
              <a:ext cx="2286000" cy="9144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rgbClr val="000000"/>
                  </a:solidFill>
                </a:rPr>
                <a:t>working</a:t>
              </a:r>
              <a:endParaRPr lang="en-US" sz="2400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5410200" y="1676400"/>
              <a:ext cx="2286000" cy="914400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rgbClr val="000000"/>
                  </a:solidFill>
                </a:rPr>
                <a:t>Repository </a:t>
              </a:r>
            </a:p>
          </p:txBody>
        </p:sp>
      </p:grpSp>
      <p:cxnSp>
        <p:nvCxnSpPr>
          <p:cNvPr id="10" name="Curved Connector 9"/>
          <p:cNvCxnSpPr/>
          <p:nvPr/>
        </p:nvCxnSpPr>
        <p:spPr>
          <a:xfrm rot="18780000" flipV="1">
            <a:off x="6959873" y="2195014"/>
            <a:ext cx="950976" cy="923544"/>
          </a:xfrm>
          <a:prstGeom prst="curved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urved Connector 10"/>
          <p:cNvCxnSpPr/>
          <p:nvPr/>
        </p:nvCxnSpPr>
        <p:spPr>
          <a:xfrm rot="18780000" flipV="1">
            <a:off x="6972574" y="3948682"/>
            <a:ext cx="950976" cy="923544"/>
          </a:xfrm>
          <a:prstGeom prst="curved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841169" y="4253470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 add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914714" y="2507736"/>
            <a:ext cx="900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commit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3505200" y="5073132"/>
            <a:ext cx="1219200" cy="222768"/>
          </a:xfrm>
          <a:prstGeom prst="straightConnector1">
            <a:avLst/>
          </a:prstGeom>
          <a:ln w="4445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3429000" y="3636392"/>
            <a:ext cx="1219200" cy="0"/>
          </a:xfrm>
          <a:prstGeom prst="straightConnector1">
            <a:avLst/>
          </a:prstGeom>
          <a:ln w="4445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3352800" y="2225521"/>
            <a:ext cx="1371600" cy="269515"/>
          </a:xfrm>
          <a:prstGeom prst="straightConnector1">
            <a:avLst/>
          </a:prstGeom>
          <a:ln w="4445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5990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 Note About Commit Messages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Tell what it does (present tense)</a:t>
            </a:r>
          </a:p>
          <a:p>
            <a:endParaRPr lang="en-US" dirty="0"/>
          </a:p>
          <a:p>
            <a:r>
              <a:rPr lang="en-US" dirty="0"/>
              <a:t>Single line summary followed by blank space followed by more complete description</a:t>
            </a:r>
          </a:p>
          <a:p>
            <a:endParaRPr lang="en-US" dirty="0"/>
          </a:p>
          <a:p>
            <a:r>
              <a:rPr lang="en-US" dirty="0"/>
              <a:t>Keep lines to &lt;= 72 characters</a:t>
            </a:r>
          </a:p>
          <a:p>
            <a:endParaRPr lang="en-US" dirty="0"/>
          </a:p>
          <a:p>
            <a:r>
              <a:rPr lang="en-US" dirty="0"/>
              <a:t>Ticket or bug number helps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18489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Good And Bad 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Bad:    </a:t>
            </a:r>
            <a:r>
              <a:rPr lang="en-US" dirty="0">
                <a:solidFill>
                  <a:srgbClr val="0000FF"/>
                </a:solidFill>
              </a:rPr>
              <a:t>“Typo fix”</a:t>
            </a:r>
          </a:p>
          <a:p>
            <a:pPr marL="0" indent="0">
              <a:buNone/>
            </a:pPr>
            <a:r>
              <a:rPr lang="en-US" dirty="0"/>
              <a:t>Good: </a:t>
            </a:r>
            <a:r>
              <a:rPr lang="en-US" dirty="0">
                <a:solidFill>
                  <a:srgbClr val="0000FF"/>
                </a:solidFill>
              </a:rPr>
              <a:t>“Add missing / in CSS section”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Bad:    </a:t>
            </a:r>
            <a:r>
              <a:rPr lang="en-US" dirty="0">
                <a:solidFill>
                  <a:srgbClr val="0000FF"/>
                </a:solidFill>
              </a:rPr>
              <a:t>“Updates the table. We’ll discuss next  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</a:rPr>
              <a:t>              Monday with Project Manager.”</a:t>
            </a:r>
          </a:p>
        </p:txBody>
      </p:sp>
    </p:spTree>
    <p:extLst>
      <p:ext uri="{BB962C8B-B14F-4D97-AF65-F5344CB8AC3E}">
        <p14:creationId xmlns:p14="http://schemas.microsoft.com/office/powerpoint/2010/main" val="42320413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20702" y="681337"/>
            <a:ext cx="459003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Bad</a:t>
            </a:r>
            <a:r>
              <a:rPr lang="en-US" sz="2400" dirty="0">
                <a:solidFill>
                  <a:srgbClr val="0000FF"/>
                </a:solidFill>
              </a:rPr>
              <a:t>:   </a:t>
            </a:r>
            <a:r>
              <a:rPr lang="en-US" sz="2400" dirty="0" err="1">
                <a:solidFill>
                  <a:srgbClr val="0000FF"/>
                </a:solidFill>
              </a:rPr>
              <a:t>git</a:t>
            </a:r>
            <a:r>
              <a:rPr lang="en-US" sz="2400" dirty="0">
                <a:solidFill>
                  <a:srgbClr val="0000FF"/>
                </a:solidFill>
              </a:rPr>
              <a:t> commit -m "Fix login bug”</a:t>
            </a:r>
          </a:p>
          <a:p>
            <a:r>
              <a:rPr lang="en-US" sz="2400" dirty="0"/>
              <a:t>Good: </a:t>
            </a:r>
            <a:r>
              <a:rPr lang="en-US" sz="2400" dirty="0" err="1">
                <a:solidFill>
                  <a:srgbClr val="0000FF"/>
                </a:solidFill>
              </a:rPr>
              <a:t>git</a:t>
            </a:r>
            <a:r>
              <a:rPr lang="en-US" sz="2400" dirty="0">
                <a:solidFill>
                  <a:srgbClr val="0000FF"/>
                </a:solidFill>
              </a:rPr>
              <a:t> commit -m </a:t>
            </a:r>
            <a:endParaRPr lang="en-US" sz="2400" dirty="0"/>
          </a:p>
        </p:txBody>
      </p:sp>
      <p:pic>
        <p:nvPicPr>
          <p:cNvPr id="6" name="Picture 5" descr="Screen Shot 2016-05-02 at 5.56.4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953" y="2302129"/>
            <a:ext cx="8191500" cy="3340100"/>
          </a:xfrm>
          <a:prstGeom prst="rect">
            <a:avLst/>
          </a:prstGeom>
        </p:spPr>
      </p:pic>
      <p:sp>
        <p:nvSpPr>
          <p:cNvPr id="8" name="Bent-Up Arrow 7"/>
          <p:cNvSpPr/>
          <p:nvPr/>
        </p:nvSpPr>
        <p:spPr>
          <a:xfrm rot="10800000" flipH="1">
            <a:off x="3487733" y="1286467"/>
            <a:ext cx="838200" cy="838200"/>
          </a:xfrm>
          <a:prstGeom prst="bentUpArrow">
            <a:avLst>
              <a:gd name="adj1" fmla="val 8333"/>
              <a:gd name="adj2" fmla="val 19167"/>
              <a:gd name="adj3" fmla="val 2500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6456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How To I See What Was Done?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</a:rPr>
              <a:t>   </a:t>
            </a:r>
            <a:r>
              <a:rPr lang="en-US" dirty="0" err="1">
                <a:solidFill>
                  <a:srgbClr val="0000FF"/>
                </a:solidFill>
              </a:rPr>
              <a:t>git</a:t>
            </a:r>
            <a:r>
              <a:rPr lang="en-US" dirty="0">
                <a:solidFill>
                  <a:srgbClr val="0000FF"/>
                </a:solidFill>
              </a:rPr>
              <a:t> log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 descr="Screen Shot 2016-05-02 at 6.11.2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2095500"/>
            <a:ext cx="6380086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1824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05-02 at 6.28.38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1" y="-9664"/>
            <a:ext cx="5105400" cy="568065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934202" y="1155701"/>
            <a:ext cx="18131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6600"/>
                </a:solidFill>
              </a:rPr>
              <a:t>Checksums</a:t>
            </a:r>
          </a:p>
        </p:txBody>
      </p:sp>
      <p:cxnSp>
        <p:nvCxnSpPr>
          <p:cNvPr id="7" name="Straight Arrow Connector 6"/>
          <p:cNvCxnSpPr>
            <a:stCxn id="5" idx="1"/>
          </p:cNvCxnSpPr>
          <p:nvPr/>
        </p:nvCxnSpPr>
        <p:spPr>
          <a:xfrm flipH="1" flipV="1">
            <a:off x="4419603" y="88901"/>
            <a:ext cx="2514599" cy="13284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stCxn id="5" idx="1"/>
          </p:cNvCxnSpPr>
          <p:nvPr/>
        </p:nvCxnSpPr>
        <p:spPr>
          <a:xfrm flipH="1" flipV="1">
            <a:off x="4419603" y="889001"/>
            <a:ext cx="2514599" cy="5283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5" idx="1"/>
          </p:cNvCxnSpPr>
          <p:nvPr/>
        </p:nvCxnSpPr>
        <p:spPr>
          <a:xfrm flipH="1">
            <a:off x="4419603" y="1417312"/>
            <a:ext cx="2514599" cy="26161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5" idx="1"/>
          </p:cNvCxnSpPr>
          <p:nvPr/>
        </p:nvCxnSpPr>
        <p:spPr>
          <a:xfrm flipH="1">
            <a:off x="4419603" y="1417311"/>
            <a:ext cx="2514599" cy="110999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5" idx="1"/>
          </p:cNvCxnSpPr>
          <p:nvPr/>
        </p:nvCxnSpPr>
        <p:spPr>
          <a:xfrm flipH="1">
            <a:off x="4419603" y="1417311"/>
            <a:ext cx="2514599" cy="20167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6934202" y="1678921"/>
            <a:ext cx="2177199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6600"/>
                </a:solidFill>
              </a:rPr>
              <a:t>generated by </a:t>
            </a:r>
          </a:p>
          <a:p>
            <a:r>
              <a:rPr lang="en-US" sz="2800" dirty="0">
                <a:solidFill>
                  <a:srgbClr val="FF6600"/>
                </a:solidFill>
              </a:rPr>
              <a:t>SHA1 </a:t>
            </a:r>
          </a:p>
          <a:p>
            <a:r>
              <a:rPr lang="en-US" sz="2800" dirty="0">
                <a:solidFill>
                  <a:srgbClr val="FF6600"/>
                </a:solidFill>
              </a:rPr>
              <a:t>encryption</a:t>
            </a:r>
          </a:p>
          <a:p>
            <a:r>
              <a:rPr lang="en-US" sz="2800" dirty="0">
                <a:solidFill>
                  <a:srgbClr val="FF6600"/>
                </a:solidFill>
              </a:rPr>
              <a:t>algorithm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934202" y="409344"/>
            <a:ext cx="13516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6600"/>
                </a:solidFill>
              </a:rPr>
              <a:t>“SHA</a:t>
            </a:r>
            <a:r>
              <a:rPr lang="en-US" sz="2800" dirty="0">
                <a:solidFill>
                  <a:srgbClr val="FF6600"/>
                </a:solidFill>
              </a:rPr>
              <a:t>s</a:t>
            </a:r>
            <a:r>
              <a:rPr lang="en-US" sz="3200" dirty="0">
                <a:solidFill>
                  <a:srgbClr val="FF6600"/>
                </a:solidFill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75681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2" grpId="0"/>
      <p:bldP spid="2" grpId="1"/>
      <p:bldP spid="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4168"/>
            <a:ext cx="7886700" cy="1104636"/>
          </a:xfrm>
        </p:spPr>
        <p:txBody>
          <a:bodyPr/>
          <a:lstStyle/>
          <a:p>
            <a:pPr algn="l"/>
            <a:r>
              <a:rPr lang="en-US" b="1" dirty="0"/>
              <a:t>The HEAD Pointer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8315" y="304271"/>
            <a:ext cx="2843127" cy="237685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57200" y="1028701"/>
            <a:ext cx="7914282" cy="4093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887" indent="-342887">
              <a:buFont typeface="Arial"/>
              <a:buChar char="•"/>
            </a:pPr>
            <a:r>
              <a:rPr lang="en-US" sz="2000" dirty="0"/>
              <a:t>points to a specific commit in repo</a:t>
            </a:r>
          </a:p>
          <a:p>
            <a:pPr marL="285738" indent="-285738">
              <a:buFontTx/>
              <a:buChar char="-"/>
            </a:pPr>
            <a:endParaRPr lang="en-US" sz="2000" dirty="0"/>
          </a:p>
          <a:p>
            <a:pPr marL="342887" indent="-342887">
              <a:buFont typeface="Arial"/>
              <a:buChar char="•"/>
            </a:pPr>
            <a:r>
              <a:rPr lang="en-US" sz="2000" dirty="0"/>
              <a:t>as new commits are made, the pointer changes</a:t>
            </a:r>
          </a:p>
          <a:p>
            <a:endParaRPr lang="en-US" sz="2000" dirty="0"/>
          </a:p>
          <a:p>
            <a:pPr marL="342887" indent="-342887">
              <a:buFont typeface="Arial"/>
              <a:buChar char="•"/>
            </a:pPr>
            <a:r>
              <a:rPr lang="en-US" sz="2000" b="1" dirty="0">
                <a:solidFill>
                  <a:srgbClr val="0000FF"/>
                </a:solidFill>
              </a:rPr>
              <a:t>HEAD always points to the “tip” of the  </a:t>
            </a:r>
          </a:p>
          <a:p>
            <a:r>
              <a:rPr lang="en-US" sz="2000" b="1" dirty="0">
                <a:solidFill>
                  <a:srgbClr val="0000FF"/>
                </a:solidFill>
              </a:rPr>
              <a:t>      currently checked-out branch in the repo</a:t>
            </a:r>
          </a:p>
          <a:p>
            <a:endParaRPr lang="en-US" sz="2000" dirty="0"/>
          </a:p>
          <a:p>
            <a:pPr marL="342887" indent="-342887">
              <a:buFont typeface="Arial"/>
              <a:buChar char="•"/>
            </a:pPr>
            <a:r>
              <a:rPr lang="en-US" sz="2000" dirty="0"/>
              <a:t>(not the working directory or staging index)</a:t>
            </a:r>
          </a:p>
          <a:p>
            <a:pPr marL="342887" indent="-342887">
              <a:buFont typeface="Arial"/>
              <a:buChar char="•"/>
            </a:pPr>
            <a:endParaRPr lang="en-US" sz="2000" dirty="0"/>
          </a:p>
          <a:p>
            <a:pPr marL="342887" indent="-342887">
              <a:buFont typeface="Arial"/>
              <a:buChar char="•"/>
            </a:pPr>
            <a:r>
              <a:rPr lang="en-US" sz="2000" dirty="0"/>
              <a:t>last state of repo (what was checked out initially)</a:t>
            </a:r>
          </a:p>
          <a:p>
            <a:pPr marL="342887" indent="-342887">
              <a:buFont typeface="Arial"/>
              <a:buChar char="•"/>
            </a:pPr>
            <a:endParaRPr lang="en-US" sz="2000" dirty="0"/>
          </a:p>
          <a:p>
            <a:pPr marL="342887" indent="-342887">
              <a:buFont typeface="Arial"/>
              <a:buChar char="•"/>
            </a:pPr>
            <a:r>
              <a:rPr lang="en-US" sz="2000" dirty="0"/>
              <a:t>HEAD points to parent of next commit (where writing the next commit </a:t>
            </a:r>
          </a:p>
          <a:p>
            <a:r>
              <a:rPr lang="en-US" sz="2000" dirty="0"/>
              <a:t>       takes place)</a:t>
            </a:r>
          </a:p>
        </p:txBody>
      </p:sp>
    </p:spTree>
    <p:extLst>
      <p:ext uri="{BB962C8B-B14F-4D97-AF65-F5344CB8AC3E}">
        <p14:creationId xmlns:p14="http://schemas.microsoft.com/office/powerpoint/2010/main" val="25004933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333500" y="2209800"/>
            <a:ext cx="1524000" cy="4572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Y4f7uiPRRo…</a:t>
            </a:r>
          </a:p>
        </p:txBody>
      </p:sp>
      <p:sp>
        <p:nvSpPr>
          <p:cNvPr id="5" name="Rectangle 4"/>
          <p:cNvSpPr/>
          <p:nvPr/>
        </p:nvSpPr>
        <p:spPr>
          <a:xfrm>
            <a:off x="3314700" y="2209800"/>
            <a:ext cx="1524000" cy="4572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Pu87rRi4DD..</a:t>
            </a:r>
          </a:p>
        </p:txBody>
      </p:sp>
      <p:sp>
        <p:nvSpPr>
          <p:cNvPr id="6" name="Rectangle 5"/>
          <p:cNvSpPr/>
          <p:nvPr/>
        </p:nvSpPr>
        <p:spPr>
          <a:xfrm>
            <a:off x="5219700" y="2209800"/>
            <a:ext cx="1524000" cy="4572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Qs2o0k64ja…</a:t>
            </a:r>
          </a:p>
        </p:txBody>
      </p:sp>
      <p:sp>
        <p:nvSpPr>
          <p:cNvPr id="7" name="Rectangle 6"/>
          <p:cNvSpPr/>
          <p:nvPr/>
        </p:nvSpPr>
        <p:spPr>
          <a:xfrm>
            <a:off x="7124700" y="2209800"/>
            <a:ext cx="1524000" cy="4572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i7Ewd37kL9…</a:t>
            </a:r>
          </a:p>
        </p:txBody>
      </p:sp>
      <p:cxnSp>
        <p:nvCxnSpPr>
          <p:cNvPr id="9" name="Straight Connector 8"/>
          <p:cNvCxnSpPr>
            <a:stCxn id="4" idx="3"/>
            <a:endCxn id="5" idx="1"/>
          </p:cNvCxnSpPr>
          <p:nvPr/>
        </p:nvCxnSpPr>
        <p:spPr>
          <a:xfrm>
            <a:off x="2857500" y="2438400"/>
            <a:ext cx="4572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stCxn id="5" idx="3"/>
            <a:endCxn id="6" idx="1"/>
          </p:cNvCxnSpPr>
          <p:nvPr/>
        </p:nvCxnSpPr>
        <p:spPr>
          <a:xfrm>
            <a:off x="4838700" y="2438400"/>
            <a:ext cx="381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6" idx="3"/>
            <a:endCxn id="7" idx="1"/>
          </p:cNvCxnSpPr>
          <p:nvPr/>
        </p:nvCxnSpPr>
        <p:spPr>
          <a:xfrm>
            <a:off x="6743700" y="2438400"/>
            <a:ext cx="381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8" name="Group 37"/>
          <p:cNvGrpSpPr/>
          <p:nvPr/>
        </p:nvGrpSpPr>
        <p:grpSpPr>
          <a:xfrm>
            <a:off x="7498752" y="2794004"/>
            <a:ext cx="785856" cy="1073209"/>
            <a:chOff x="7498751" y="3365500"/>
            <a:chExt cx="785856" cy="1073209"/>
          </a:xfrm>
        </p:grpSpPr>
        <p:sp>
          <p:nvSpPr>
            <p:cNvPr id="14" name="TextBox 13"/>
            <p:cNvSpPr txBox="1"/>
            <p:nvPr/>
          </p:nvSpPr>
          <p:spPr>
            <a:xfrm>
              <a:off x="7498751" y="4038599"/>
              <a:ext cx="78585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/>
                <a:t>HEAD</a:t>
              </a:r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 flipV="1">
              <a:off x="7886700" y="3365500"/>
              <a:ext cx="0" cy="53340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/>
          <p:cNvSpPr txBox="1"/>
          <p:nvPr/>
        </p:nvSpPr>
        <p:spPr>
          <a:xfrm>
            <a:off x="5372102" y="1390135"/>
            <a:ext cx="1043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Parent of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6444100" y="1655465"/>
            <a:ext cx="772100" cy="348734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3340102" y="1438534"/>
            <a:ext cx="1043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Parent of</a:t>
            </a:r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4561900" y="1703865"/>
            <a:ext cx="772100" cy="348734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1496002" y="1438534"/>
            <a:ext cx="1043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Parent of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2568001" y="1703865"/>
            <a:ext cx="772100" cy="348734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7622181" y="508001"/>
            <a:ext cx="1326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Last commit</a:t>
            </a:r>
          </a:p>
        </p:txBody>
      </p:sp>
      <p:cxnSp>
        <p:nvCxnSpPr>
          <p:cNvPr id="31" name="Straight Arrow Connector 30"/>
          <p:cNvCxnSpPr/>
          <p:nvPr/>
        </p:nvCxnSpPr>
        <p:spPr>
          <a:xfrm flipH="1">
            <a:off x="8287424" y="877332"/>
            <a:ext cx="132677" cy="117526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5" name="Group 34"/>
          <p:cNvGrpSpPr/>
          <p:nvPr/>
        </p:nvGrpSpPr>
        <p:grpSpPr>
          <a:xfrm>
            <a:off x="1333500" y="2794000"/>
            <a:ext cx="5715000" cy="1676400"/>
            <a:chOff x="685800" y="3352800"/>
            <a:chExt cx="5715000" cy="1676400"/>
          </a:xfrm>
        </p:grpSpPr>
        <p:sp>
          <p:nvSpPr>
            <p:cNvPr id="32" name="Rectangle 31"/>
            <p:cNvSpPr/>
            <p:nvPr/>
          </p:nvSpPr>
          <p:spPr>
            <a:xfrm>
              <a:off x="685800" y="4572000"/>
              <a:ext cx="1524000" cy="4572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9i5Tyh67dg..</a:t>
              </a:r>
            </a:p>
          </p:txBody>
        </p:sp>
        <p:cxnSp>
          <p:nvCxnSpPr>
            <p:cNvPr id="33" name="Straight Arrow Connector 32"/>
            <p:cNvCxnSpPr/>
            <p:nvPr/>
          </p:nvCxnSpPr>
          <p:spPr>
            <a:xfrm flipH="1">
              <a:off x="2324100" y="3352800"/>
              <a:ext cx="4076700" cy="1226066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TextBox 35"/>
          <p:cNvSpPr txBox="1"/>
          <p:nvPr/>
        </p:nvSpPr>
        <p:spPr>
          <a:xfrm>
            <a:off x="190502" y="1655466"/>
            <a:ext cx="849335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b="1" dirty="0"/>
          </a:p>
          <a:p>
            <a:endParaRPr lang="en-US" b="1" dirty="0"/>
          </a:p>
          <a:p>
            <a:r>
              <a:rPr lang="en-US" b="1" dirty="0"/>
              <a:t>master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sp>
        <p:nvSpPr>
          <p:cNvPr id="37" name="Rectangle 36"/>
          <p:cNvSpPr/>
          <p:nvPr/>
        </p:nvSpPr>
        <p:spPr>
          <a:xfrm>
            <a:off x="190502" y="4020067"/>
            <a:ext cx="8416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branch</a:t>
            </a:r>
            <a:endParaRPr lang="en-US" dirty="0"/>
          </a:p>
        </p:txBody>
      </p:sp>
      <p:grpSp>
        <p:nvGrpSpPr>
          <p:cNvPr id="45" name="Group 44"/>
          <p:cNvGrpSpPr/>
          <p:nvPr/>
        </p:nvGrpSpPr>
        <p:grpSpPr>
          <a:xfrm>
            <a:off x="2857500" y="4012188"/>
            <a:ext cx="3962400" cy="458212"/>
            <a:chOff x="2857500" y="4583688"/>
            <a:chExt cx="3962400" cy="458212"/>
          </a:xfrm>
        </p:grpSpPr>
        <p:sp>
          <p:nvSpPr>
            <p:cNvPr id="41" name="Rectangle 40"/>
            <p:cNvSpPr/>
            <p:nvPr/>
          </p:nvSpPr>
          <p:spPr>
            <a:xfrm>
              <a:off x="3314700" y="4583688"/>
              <a:ext cx="1524000" cy="4572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oe48Hr3Gh9..</a:t>
              </a: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5295900" y="4584700"/>
              <a:ext cx="1524000" cy="4572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d3Ui94Hje4...</a:t>
              </a:r>
            </a:p>
          </p:txBody>
        </p:sp>
        <p:cxnSp>
          <p:nvCxnSpPr>
            <p:cNvPr id="43" name="Straight Connector 42"/>
            <p:cNvCxnSpPr/>
            <p:nvPr/>
          </p:nvCxnSpPr>
          <p:spPr>
            <a:xfrm>
              <a:off x="2857500" y="4799588"/>
              <a:ext cx="4572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>
              <a:off x="4838700" y="4812288"/>
              <a:ext cx="4572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28784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-1.48148E-6 L -0.63819 0.28658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910" y="1432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63819 0.28658 L -0.23819 0.28658 " pathEditMode="relative" ptsTypes="AA">
                                      <p:cBhvr>
                                        <p:cTn id="25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3819 0.28658 L 6.38889E-6 -1.48148E-6 " pathEditMode="relative" ptsTypes="AA">
                                      <p:cBhvr>
                                        <p:cTn id="29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i="1" dirty="0"/>
              <a:t>Which</a:t>
            </a:r>
            <a:r>
              <a:rPr lang="en-US" b="1" dirty="0"/>
              <a:t> files were changed and where do they sit in the three tree?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>
                <a:solidFill>
                  <a:srgbClr val="0000FF"/>
                </a:solidFill>
              </a:rPr>
              <a:t>git</a:t>
            </a:r>
            <a:r>
              <a:rPr lang="en-US" dirty="0">
                <a:solidFill>
                  <a:srgbClr val="0000FF"/>
                </a:solidFill>
              </a:rPr>
              <a:t> status </a:t>
            </a:r>
            <a:r>
              <a:rPr lang="en-US" dirty="0"/>
              <a:t>– allows one to see where files are in the three tree scheme</a:t>
            </a:r>
          </a:p>
        </p:txBody>
      </p:sp>
      <p:pic>
        <p:nvPicPr>
          <p:cNvPr id="5" name="Picture 4" descr="Screen Shot 2016-05-03 at 11.06.25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4152900"/>
            <a:ext cx="5708074" cy="1219200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7269951" y="2294068"/>
            <a:ext cx="1601461" cy="3206754"/>
            <a:chOff x="3315510" y="2047719"/>
            <a:chExt cx="2378610" cy="4426173"/>
          </a:xfrm>
        </p:grpSpPr>
        <p:grpSp>
          <p:nvGrpSpPr>
            <p:cNvPr id="7" name="Group 6"/>
            <p:cNvGrpSpPr/>
            <p:nvPr/>
          </p:nvGrpSpPr>
          <p:grpSpPr>
            <a:xfrm>
              <a:off x="3382720" y="2047719"/>
              <a:ext cx="2311400" cy="4426173"/>
              <a:chOff x="5410200" y="1676400"/>
              <a:chExt cx="2311400" cy="4426173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5410200" y="3429000"/>
                <a:ext cx="2286000" cy="914400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rgbClr val="000000"/>
                    </a:solidFill>
                  </a:rPr>
                  <a:t>Staging index</a:t>
                </a:r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5435600" y="5188173"/>
                <a:ext cx="2286000" cy="914400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rgbClr val="000000"/>
                    </a:solidFill>
                  </a:rPr>
                  <a:t>working</a:t>
                </a:r>
                <a:endParaRPr lang="en-US" sz="2400" dirty="0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5410200" y="1676400"/>
                <a:ext cx="2286000" cy="914400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rgbClr val="000000"/>
                    </a:solidFill>
                  </a:rPr>
                  <a:t>Repository </a:t>
                </a:r>
              </a:p>
            </p:txBody>
          </p:sp>
        </p:grpSp>
        <p:sp>
          <p:nvSpPr>
            <p:cNvPr id="13" name="TextBox 12"/>
            <p:cNvSpPr txBox="1"/>
            <p:nvPr/>
          </p:nvSpPr>
          <p:spPr>
            <a:xfrm>
              <a:off x="3492429" y="4975440"/>
              <a:ext cx="1036168" cy="509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   add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315510" y="3244334"/>
              <a:ext cx="1338066" cy="509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commit</a:t>
              </a:r>
            </a:p>
          </p:txBody>
        </p:sp>
      </p:grpSp>
      <p:cxnSp>
        <p:nvCxnSpPr>
          <p:cNvPr id="17" name="Straight Arrow Connector 16"/>
          <p:cNvCxnSpPr/>
          <p:nvPr/>
        </p:nvCxnSpPr>
        <p:spPr>
          <a:xfrm flipV="1">
            <a:off x="8153400" y="2956549"/>
            <a:ext cx="0" cy="60727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8153400" y="4231067"/>
            <a:ext cx="0" cy="60727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9" name="Picture 18" descr="Screen Shot 2016-05-03 at 11.11.46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2244860"/>
            <a:ext cx="6743700" cy="165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6697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80594-DABA-AD7E-B806-3907C33AB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“Normal” Version Control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D9588-2CB5-F0DD-BD66-0B93DF6B8A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“New exciting paper – </a:t>
            </a:r>
            <a:r>
              <a:rPr lang="en-US" dirty="0" err="1"/>
              <a:t>final.docx</a:t>
            </a:r>
            <a:r>
              <a:rPr lang="en-US" dirty="0"/>
              <a:t>”</a:t>
            </a:r>
          </a:p>
          <a:p>
            <a:r>
              <a:rPr lang="en-US" dirty="0"/>
              <a:t>“New exciting paper – second </a:t>
            </a:r>
            <a:r>
              <a:rPr lang="en-US" dirty="0" err="1"/>
              <a:t>final.docx</a:t>
            </a:r>
            <a:r>
              <a:rPr lang="en-US" dirty="0"/>
              <a:t>”</a:t>
            </a:r>
          </a:p>
          <a:p>
            <a:r>
              <a:rPr lang="en-US" dirty="0"/>
              <a:t>“New exciting paper – really </a:t>
            </a:r>
            <a:r>
              <a:rPr lang="en-US" dirty="0" err="1"/>
              <a:t>final.docx</a:t>
            </a:r>
            <a:r>
              <a:rPr lang="en-US" dirty="0"/>
              <a:t>”</a:t>
            </a:r>
          </a:p>
          <a:p>
            <a:r>
              <a:rPr lang="en-US" dirty="0"/>
              <a:t>“New exciting paper – ABC-final-2.docx”</a:t>
            </a:r>
          </a:p>
          <a:p>
            <a:r>
              <a:rPr lang="en-US" dirty="0"/>
              <a:t>“New exciting paper – 20240627-final.docx”</a:t>
            </a:r>
          </a:p>
          <a:p>
            <a:r>
              <a:rPr lang="en-US" dirty="0"/>
              <a:t>“New exciting paper – 20240627-final-final.docx”</a:t>
            </a:r>
          </a:p>
          <a:p>
            <a:r>
              <a:rPr lang="en-US" dirty="0"/>
              <a:t>“New exciting paper – 20240627-final-ABC.docx”</a:t>
            </a:r>
          </a:p>
          <a:p>
            <a:r>
              <a:rPr lang="en-US" dirty="0"/>
              <a:t>“New exciting paper – </a:t>
            </a:r>
            <a:r>
              <a:rPr lang="en-US" dirty="0" err="1"/>
              <a:t>final.docx</a:t>
            </a:r>
            <a:r>
              <a:rPr lang="en-US" dirty="0"/>
              <a:t>”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00751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i="1" dirty="0"/>
              <a:t>What</a:t>
            </a:r>
            <a:r>
              <a:rPr lang="en-US" b="1" dirty="0"/>
              <a:t> changed in working directory?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>
                <a:solidFill>
                  <a:srgbClr val="0000FF"/>
                </a:solidFill>
              </a:rPr>
              <a:t>git</a:t>
            </a:r>
            <a:r>
              <a:rPr lang="en-US" dirty="0">
                <a:solidFill>
                  <a:srgbClr val="0000FF"/>
                </a:solidFill>
              </a:rPr>
              <a:t> diff </a:t>
            </a:r>
            <a:r>
              <a:rPr lang="en-US" dirty="0"/>
              <a:t>– compares changes to files between repo and working directory</a:t>
            </a:r>
          </a:p>
          <a:p>
            <a:endParaRPr lang="en-US" dirty="0"/>
          </a:p>
        </p:txBody>
      </p:sp>
      <p:pic>
        <p:nvPicPr>
          <p:cNvPr id="5" name="Picture 4" descr="Screen Shot 2016-05-03 at 11.37.13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311401"/>
            <a:ext cx="6019800" cy="166473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09602" y="4533902"/>
            <a:ext cx="583736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/>
              <a:t>Note</a:t>
            </a:r>
            <a:r>
              <a:rPr lang="en-US" sz="2000" dirty="0"/>
              <a:t>: </a:t>
            </a:r>
            <a:r>
              <a:rPr lang="en-US" sz="2000" dirty="0">
                <a:solidFill>
                  <a:srgbClr val="0000FF"/>
                </a:solidFill>
              </a:rPr>
              <a:t>git diff --staged - </a:t>
            </a:r>
            <a:r>
              <a:rPr lang="en-US" sz="2000" dirty="0">
                <a:solidFill>
                  <a:srgbClr val="000000"/>
                </a:solidFill>
              </a:rPr>
              <a:t>compares staging index to repo</a:t>
            </a:r>
          </a:p>
          <a:p>
            <a:endParaRPr lang="en-US" sz="2000" dirty="0"/>
          </a:p>
          <a:p>
            <a:r>
              <a:rPr lang="en-US" sz="2000" i="1" dirty="0"/>
              <a:t>Note</a:t>
            </a:r>
            <a:r>
              <a:rPr lang="en-US" sz="2000" dirty="0"/>
              <a:t>: </a:t>
            </a:r>
            <a:r>
              <a:rPr lang="en-US" sz="2000" dirty="0" err="1">
                <a:solidFill>
                  <a:srgbClr val="0000FF"/>
                </a:solidFill>
              </a:rPr>
              <a:t>git</a:t>
            </a:r>
            <a:r>
              <a:rPr lang="en-US" sz="2000" dirty="0">
                <a:solidFill>
                  <a:srgbClr val="0000FF"/>
                </a:solidFill>
              </a:rPr>
              <a:t> diff filename </a:t>
            </a:r>
            <a:r>
              <a:rPr lang="en-US" sz="2000" dirty="0"/>
              <a:t>can be used as well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7252850" y="2627691"/>
            <a:ext cx="1601461" cy="3206754"/>
            <a:chOff x="3315510" y="2047719"/>
            <a:chExt cx="2378610" cy="4426173"/>
          </a:xfrm>
        </p:grpSpPr>
        <p:grpSp>
          <p:nvGrpSpPr>
            <p:cNvPr id="8" name="Group 7"/>
            <p:cNvGrpSpPr/>
            <p:nvPr/>
          </p:nvGrpSpPr>
          <p:grpSpPr>
            <a:xfrm>
              <a:off x="3382720" y="2047719"/>
              <a:ext cx="2311400" cy="4426173"/>
              <a:chOff x="5410200" y="1676400"/>
              <a:chExt cx="2311400" cy="4426173"/>
            </a:xfrm>
          </p:grpSpPr>
          <p:sp>
            <p:nvSpPr>
              <p:cNvPr id="11" name="Rectangle 10"/>
              <p:cNvSpPr/>
              <p:nvPr/>
            </p:nvSpPr>
            <p:spPr>
              <a:xfrm>
                <a:off x="5410200" y="3429000"/>
                <a:ext cx="2286000" cy="914400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rgbClr val="000000"/>
                    </a:solidFill>
                  </a:rPr>
                  <a:t>Staging index</a:t>
                </a:r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5435600" y="5188173"/>
                <a:ext cx="2286000" cy="914400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rgbClr val="000000"/>
                    </a:solidFill>
                  </a:rPr>
                  <a:t>working</a:t>
                </a:r>
                <a:endParaRPr lang="en-US" sz="2400" dirty="0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5410200" y="1676400"/>
                <a:ext cx="2286000" cy="914400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rgbClr val="000000"/>
                    </a:solidFill>
                  </a:rPr>
                  <a:t>Repository </a:t>
                </a:r>
              </a:p>
            </p:txBody>
          </p:sp>
        </p:grpSp>
        <p:sp>
          <p:nvSpPr>
            <p:cNvPr id="9" name="TextBox 8"/>
            <p:cNvSpPr txBox="1"/>
            <p:nvPr/>
          </p:nvSpPr>
          <p:spPr>
            <a:xfrm>
              <a:off x="3492429" y="4975440"/>
              <a:ext cx="1036168" cy="509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   add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315510" y="3244334"/>
              <a:ext cx="1338066" cy="509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commit</a:t>
              </a:r>
            </a:p>
          </p:txBody>
        </p:sp>
      </p:grpSp>
      <p:cxnSp>
        <p:nvCxnSpPr>
          <p:cNvPr id="14" name="Straight Arrow Connector 13"/>
          <p:cNvCxnSpPr/>
          <p:nvPr/>
        </p:nvCxnSpPr>
        <p:spPr>
          <a:xfrm flipV="1">
            <a:off x="8136299" y="3290171"/>
            <a:ext cx="0" cy="60727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8136299" y="4564689"/>
            <a:ext cx="0" cy="60727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475507" y="2781301"/>
            <a:ext cx="2028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Line numbers in file</a:t>
            </a:r>
          </a:p>
        </p:txBody>
      </p:sp>
      <p:sp>
        <p:nvSpPr>
          <p:cNvPr id="17" name="Rectangle 16"/>
          <p:cNvSpPr/>
          <p:nvPr/>
        </p:nvSpPr>
        <p:spPr>
          <a:xfrm>
            <a:off x="4114800" y="3126175"/>
            <a:ext cx="10654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Removed</a:t>
            </a:r>
            <a:endParaRPr lang="en-US" dirty="0"/>
          </a:p>
        </p:txBody>
      </p:sp>
      <p:cxnSp>
        <p:nvCxnSpPr>
          <p:cNvPr id="19" name="Straight Arrow Connector 18"/>
          <p:cNvCxnSpPr/>
          <p:nvPr/>
        </p:nvCxnSpPr>
        <p:spPr>
          <a:xfrm flipH="1">
            <a:off x="2209800" y="3009900"/>
            <a:ext cx="2265706" cy="38100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>
            <a:off x="2920461" y="3390900"/>
            <a:ext cx="1194340" cy="19050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4648203" y="3528114"/>
            <a:ext cx="798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Added</a:t>
            </a:r>
          </a:p>
        </p:txBody>
      </p:sp>
      <p:cxnSp>
        <p:nvCxnSpPr>
          <p:cNvPr id="24" name="Straight Arrow Connector 23"/>
          <p:cNvCxnSpPr/>
          <p:nvPr/>
        </p:nvCxnSpPr>
        <p:spPr>
          <a:xfrm flipH="1">
            <a:off x="2451103" y="3762215"/>
            <a:ext cx="2197099" cy="77062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39130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Deleting files from the repo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>
                <a:solidFill>
                  <a:srgbClr val="0000FF"/>
                </a:solidFill>
              </a:rPr>
              <a:t>git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 err="1">
                <a:solidFill>
                  <a:srgbClr val="0000FF"/>
                </a:solidFill>
              </a:rPr>
              <a:t>rm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 err="1"/>
              <a:t>filename.txt</a:t>
            </a:r>
            <a:endParaRPr lang="en-US" dirty="0"/>
          </a:p>
          <a:p>
            <a:pPr marL="0" indent="0">
              <a:buNone/>
            </a:pPr>
            <a:endParaRPr lang="en-US" sz="2400" dirty="0"/>
          </a:p>
          <a:p>
            <a:pPr>
              <a:spcBef>
                <a:spcPts val="0"/>
              </a:spcBef>
            </a:pPr>
            <a:r>
              <a:rPr lang="en-US" dirty="0"/>
              <a:t>moves deleted file change to staging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    area</a:t>
            </a:r>
          </a:p>
          <a:p>
            <a:endParaRPr lang="en-US" dirty="0"/>
          </a:p>
          <a:p>
            <a:pPr>
              <a:spcBef>
                <a:spcPts val="0"/>
              </a:spcBef>
            </a:pPr>
            <a:r>
              <a:rPr lang="en-US" dirty="0"/>
              <a:t>It is not enough to delete the file in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    your working directory. You must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    commit the change.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7272701" y="1333501"/>
            <a:ext cx="1601461" cy="3206754"/>
            <a:chOff x="7272699" y="1905000"/>
            <a:chExt cx="1601461" cy="3206754"/>
          </a:xfrm>
        </p:grpSpPr>
        <p:grpSp>
          <p:nvGrpSpPr>
            <p:cNvPr id="5" name="Group 4"/>
            <p:cNvGrpSpPr/>
            <p:nvPr/>
          </p:nvGrpSpPr>
          <p:grpSpPr>
            <a:xfrm>
              <a:off x="7272699" y="1905000"/>
              <a:ext cx="1601461" cy="3206754"/>
              <a:chOff x="3315510" y="2047719"/>
              <a:chExt cx="2378610" cy="4426173"/>
            </a:xfrm>
          </p:grpSpPr>
          <p:grpSp>
            <p:nvGrpSpPr>
              <p:cNvPr id="6" name="Group 5"/>
              <p:cNvGrpSpPr/>
              <p:nvPr/>
            </p:nvGrpSpPr>
            <p:grpSpPr>
              <a:xfrm>
                <a:off x="3382720" y="2047719"/>
                <a:ext cx="2311400" cy="4426173"/>
                <a:chOff x="5410200" y="1676400"/>
                <a:chExt cx="2311400" cy="4426173"/>
              </a:xfrm>
            </p:grpSpPr>
            <p:sp>
              <p:nvSpPr>
                <p:cNvPr id="9" name="Rectangle 8"/>
                <p:cNvSpPr/>
                <p:nvPr/>
              </p:nvSpPr>
              <p:spPr>
                <a:xfrm>
                  <a:off x="5410200" y="3429000"/>
                  <a:ext cx="2286000" cy="914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solidFill>
                    <a:srgbClr val="FFFF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>
                      <a:solidFill>
                        <a:srgbClr val="000000"/>
                      </a:solidFill>
                    </a:rPr>
                    <a:t>Staging index</a:t>
                  </a:r>
                </a:p>
              </p:txBody>
            </p:sp>
            <p:sp>
              <p:nvSpPr>
                <p:cNvPr id="10" name="Rectangle 9"/>
                <p:cNvSpPr/>
                <p:nvPr/>
              </p:nvSpPr>
              <p:spPr>
                <a:xfrm>
                  <a:off x="5435600" y="5188173"/>
                  <a:ext cx="2286000" cy="914400"/>
                </a:xfrm>
                <a:prstGeom prst="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400" dirty="0">
                      <a:solidFill>
                        <a:srgbClr val="000000"/>
                      </a:solidFill>
                    </a:rPr>
                    <a:t>working</a:t>
                  </a:r>
                  <a:endParaRPr lang="en-US" sz="2400" dirty="0"/>
                </a:p>
              </p:txBody>
            </p:sp>
            <p:sp>
              <p:nvSpPr>
                <p:cNvPr id="11" name="Rectangle 10"/>
                <p:cNvSpPr/>
                <p:nvPr/>
              </p:nvSpPr>
              <p:spPr>
                <a:xfrm>
                  <a:off x="5410200" y="1676400"/>
                  <a:ext cx="2286000" cy="914400"/>
                </a:xfrm>
                <a:prstGeom prst="rect">
                  <a:avLst/>
                </a:prstGeom>
                <a:solidFill>
                  <a:schemeClr val="accent6"/>
                </a:solidFill>
                <a:ln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400" dirty="0">
                      <a:solidFill>
                        <a:srgbClr val="000000"/>
                      </a:solidFill>
                    </a:rPr>
                    <a:t>Repository </a:t>
                  </a:r>
                </a:p>
              </p:txBody>
            </p:sp>
          </p:grpSp>
          <p:sp>
            <p:nvSpPr>
              <p:cNvPr id="7" name="TextBox 6"/>
              <p:cNvSpPr txBox="1"/>
              <p:nvPr/>
            </p:nvSpPr>
            <p:spPr>
              <a:xfrm>
                <a:off x="3492429" y="4975440"/>
                <a:ext cx="1036168" cy="5097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   add</a:t>
                </a: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3315510" y="3244334"/>
                <a:ext cx="1338066" cy="5097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commit</a:t>
                </a:r>
              </a:p>
            </p:txBody>
          </p:sp>
        </p:grpSp>
        <p:cxnSp>
          <p:nvCxnSpPr>
            <p:cNvPr id="12" name="Straight Arrow Connector 11"/>
            <p:cNvCxnSpPr/>
            <p:nvPr/>
          </p:nvCxnSpPr>
          <p:spPr>
            <a:xfrm flipV="1">
              <a:off x="8157298" y="2567481"/>
              <a:ext cx="0" cy="607274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 flipV="1">
              <a:off x="8157298" y="3841999"/>
              <a:ext cx="0" cy="607274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1188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684" y="14127"/>
            <a:ext cx="7886700" cy="1104636"/>
          </a:xfrm>
        </p:spPr>
        <p:txBody>
          <a:bodyPr/>
          <a:lstStyle/>
          <a:p>
            <a:r>
              <a:rPr lang="en-US" b="1" dirty="0"/>
              <a:t>Deleting Files From The Repo</a:t>
            </a:r>
            <a:endParaRPr lang="en-US" dirty="0"/>
          </a:p>
        </p:txBody>
      </p:sp>
      <p:pic>
        <p:nvPicPr>
          <p:cNvPr id="4" name="Picture 3" descr="Screen Shot 2016-05-03 at 1.06.3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201" y="1028700"/>
            <a:ext cx="7099300" cy="3810000"/>
          </a:xfrm>
          <a:prstGeom prst="rect">
            <a:avLst/>
          </a:prstGeom>
        </p:spPr>
      </p:pic>
      <p:pic>
        <p:nvPicPr>
          <p:cNvPr id="5" name="Picture 4" descr="Screen Shot 2016-05-03 at 1.09.18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1" y="4972050"/>
            <a:ext cx="707390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4396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Moving (renaming) files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>
                <a:solidFill>
                  <a:srgbClr val="0000FF"/>
                </a:solidFill>
              </a:rPr>
              <a:t>git</a:t>
            </a:r>
            <a:r>
              <a:rPr lang="en-US" dirty="0">
                <a:solidFill>
                  <a:srgbClr val="0000FF"/>
                </a:solidFill>
              </a:rPr>
              <a:t> mv   </a:t>
            </a:r>
            <a:r>
              <a:rPr lang="en-US" dirty="0"/>
              <a:t>filename1.txt   filename2.txt</a:t>
            </a:r>
          </a:p>
        </p:txBody>
      </p:sp>
      <p:pic>
        <p:nvPicPr>
          <p:cNvPr id="4" name="Picture 3" descr="Screen Shot 2016-05-03 at 1.19.2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1943100"/>
            <a:ext cx="6692900" cy="13335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95300" y="3815835"/>
            <a:ext cx="4827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Note</a:t>
            </a:r>
            <a:r>
              <a:rPr lang="en-US" dirty="0"/>
              <a:t>: File file1.txt was committed to repo earlier. 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7347753" y="2332894"/>
            <a:ext cx="1601461" cy="3206754"/>
            <a:chOff x="7272699" y="1905000"/>
            <a:chExt cx="1601461" cy="3206754"/>
          </a:xfrm>
        </p:grpSpPr>
        <p:grpSp>
          <p:nvGrpSpPr>
            <p:cNvPr id="7" name="Group 6"/>
            <p:cNvGrpSpPr/>
            <p:nvPr/>
          </p:nvGrpSpPr>
          <p:grpSpPr>
            <a:xfrm>
              <a:off x="7272699" y="1905000"/>
              <a:ext cx="1601461" cy="3206754"/>
              <a:chOff x="3315510" y="2047719"/>
              <a:chExt cx="2378610" cy="4426173"/>
            </a:xfrm>
          </p:grpSpPr>
          <p:grpSp>
            <p:nvGrpSpPr>
              <p:cNvPr id="10" name="Group 9"/>
              <p:cNvGrpSpPr/>
              <p:nvPr/>
            </p:nvGrpSpPr>
            <p:grpSpPr>
              <a:xfrm>
                <a:off x="3382720" y="2047719"/>
                <a:ext cx="2311400" cy="4426173"/>
                <a:chOff x="5410200" y="1676400"/>
                <a:chExt cx="2311400" cy="4426173"/>
              </a:xfrm>
            </p:grpSpPr>
            <p:sp>
              <p:nvSpPr>
                <p:cNvPr id="13" name="Rectangle 12"/>
                <p:cNvSpPr/>
                <p:nvPr/>
              </p:nvSpPr>
              <p:spPr>
                <a:xfrm>
                  <a:off x="5410200" y="3429000"/>
                  <a:ext cx="2286000" cy="914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solidFill>
                    <a:srgbClr val="FFFF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>
                      <a:solidFill>
                        <a:srgbClr val="000000"/>
                      </a:solidFill>
                    </a:rPr>
                    <a:t>Staging index</a:t>
                  </a:r>
                </a:p>
              </p:txBody>
            </p:sp>
            <p:sp>
              <p:nvSpPr>
                <p:cNvPr id="14" name="Rectangle 13"/>
                <p:cNvSpPr/>
                <p:nvPr/>
              </p:nvSpPr>
              <p:spPr>
                <a:xfrm>
                  <a:off x="5435600" y="5188173"/>
                  <a:ext cx="2286000" cy="914400"/>
                </a:xfrm>
                <a:prstGeom prst="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400" dirty="0">
                      <a:solidFill>
                        <a:srgbClr val="000000"/>
                      </a:solidFill>
                    </a:rPr>
                    <a:t>working</a:t>
                  </a:r>
                  <a:endParaRPr lang="en-US" sz="2400" dirty="0"/>
                </a:p>
              </p:txBody>
            </p:sp>
            <p:sp>
              <p:nvSpPr>
                <p:cNvPr id="15" name="Rectangle 14"/>
                <p:cNvSpPr/>
                <p:nvPr/>
              </p:nvSpPr>
              <p:spPr>
                <a:xfrm>
                  <a:off x="5410200" y="1676400"/>
                  <a:ext cx="2286000" cy="914400"/>
                </a:xfrm>
                <a:prstGeom prst="rect">
                  <a:avLst/>
                </a:prstGeom>
                <a:solidFill>
                  <a:schemeClr val="accent6"/>
                </a:solidFill>
                <a:ln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400" dirty="0">
                      <a:solidFill>
                        <a:srgbClr val="000000"/>
                      </a:solidFill>
                    </a:rPr>
                    <a:t>Repository </a:t>
                  </a:r>
                </a:p>
              </p:txBody>
            </p:sp>
          </p:grpSp>
          <p:sp>
            <p:nvSpPr>
              <p:cNvPr id="11" name="TextBox 10"/>
              <p:cNvSpPr txBox="1"/>
              <p:nvPr/>
            </p:nvSpPr>
            <p:spPr>
              <a:xfrm>
                <a:off x="3492429" y="4975440"/>
                <a:ext cx="1036168" cy="5097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   add</a:t>
                </a: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3315510" y="3244334"/>
                <a:ext cx="1338066" cy="5097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commit</a:t>
                </a:r>
              </a:p>
            </p:txBody>
          </p:sp>
        </p:grpSp>
        <p:cxnSp>
          <p:nvCxnSpPr>
            <p:cNvPr id="8" name="Straight Arrow Connector 7"/>
            <p:cNvCxnSpPr/>
            <p:nvPr/>
          </p:nvCxnSpPr>
          <p:spPr>
            <a:xfrm flipV="1">
              <a:off x="8157298" y="2567481"/>
              <a:ext cx="0" cy="607274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 flipV="1">
              <a:off x="8157298" y="3841999"/>
              <a:ext cx="0" cy="607274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706194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loud 10"/>
          <p:cNvSpPr/>
          <p:nvPr/>
        </p:nvSpPr>
        <p:spPr>
          <a:xfrm>
            <a:off x="5154676" y="1866900"/>
            <a:ext cx="3276600" cy="2971800"/>
          </a:xfrm>
          <a:prstGeom prst="cloud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Good News!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git</a:t>
            </a:r>
            <a:r>
              <a:rPr lang="en-US" dirty="0"/>
              <a:t> init</a:t>
            </a:r>
          </a:p>
          <a:p>
            <a:pPr marL="0" indent="0">
              <a:buNone/>
            </a:pPr>
            <a:r>
              <a:rPr lang="en-US" dirty="0" err="1"/>
              <a:t>git</a:t>
            </a:r>
            <a:r>
              <a:rPr lang="en-US" dirty="0"/>
              <a:t> status</a:t>
            </a:r>
          </a:p>
          <a:p>
            <a:pPr marL="0" indent="0">
              <a:buNone/>
            </a:pPr>
            <a:r>
              <a:rPr lang="en-US" dirty="0" err="1"/>
              <a:t>git</a:t>
            </a:r>
            <a:r>
              <a:rPr lang="en-US" dirty="0"/>
              <a:t> log</a:t>
            </a:r>
          </a:p>
          <a:p>
            <a:pPr marL="0" indent="0">
              <a:buNone/>
            </a:pPr>
            <a:r>
              <a:rPr lang="en-US" dirty="0" err="1"/>
              <a:t>git</a:t>
            </a:r>
            <a:r>
              <a:rPr lang="en-US" dirty="0"/>
              <a:t> add</a:t>
            </a:r>
          </a:p>
          <a:p>
            <a:pPr marL="0" indent="0">
              <a:buNone/>
            </a:pPr>
            <a:r>
              <a:rPr lang="en-US" dirty="0" err="1"/>
              <a:t>git</a:t>
            </a:r>
            <a:r>
              <a:rPr lang="en-US" dirty="0"/>
              <a:t> commit</a:t>
            </a:r>
          </a:p>
          <a:p>
            <a:pPr marL="0" indent="0">
              <a:buNone/>
            </a:pPr>
            <a:r>
              <a:rPr lang="en-US" dirty="0" err="1"/>
              <a:t>git</a:t>
            </a:r>
            <a:r>
              <a:rPr lang="en-US" dirty="0"/>
              <a:t> diff</a:t>
            </a:r>
          </a:p>
          <a:p>
            <a:pPr marL="0" indent="0">
              <a:buNone/>
            </a:pPr>
            <a:r>
              <a:rPr lang="en-US" dirty="0" err="1"/>
              <a:t>git</a:t>
            </a:r>
            <a:r>
              <a:rPr lang="en-US" dirty="0"/>
              <a:t> </a:t>
            </a:r>
            <a:r>
              <a:rPr lang="en-US" dirty="0" err="1"/>
              <a:t>rm</a:t>
            </a:r>
            <a:endParaRPr lang="en-US" dirty="0"/>
          </a:p>
          <a:p>
            <a:pPr marL="0" indent="0">
              <a:buNone/>
            </a:pPr>
            <a:r>
              <a:rPr lang="en-US" dirty="0" err="1"/>
              <a:t>git</a:t>
            </a:r>
            <a:r>
              <a:rPr lang="en-US" dirty="0"/>
              <a:t> mv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2514600" y="1181100"/>
            <a:ext cx="2514600" cy="1905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V="1">
            <a:off x="2514600" y="3086100"/>
            <a:ext cx="2514600" cy="20574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334001" y="2901436"/>
            <a:ext cx="30786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75% of the time you’ll be using</a:t>
            </a:r>
          </a:p>
          <a:p>
            <a:r>
              <a:rPr lang="en-US" dirty="0"/>
              <a:t> only these commands</a:t>
            </a:r>
          </a:p>
        </p:txBody>
      </p:sp>
    </p:spTree>
    <p:extLst>
      <p:ext uri="{BB962C8B-B14F-4D97-AF65-F5344CB8AC3E}">
        <p14:creationId xmlns:p14="http://schemas.microsoft.com/office/powerpoint/2010/main" val="29899496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What If I Want To Undo Changes Made To Working Directory?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>
                <a:solidFill>
                  <a:srgbClr val="0000FF"/>
                </a:solidFill>
              </a:rPr>
              <a:t>git</a:t>
            </a:r>
            <a:r>
              <a:rPr lang="en-US" dirty="0">
                <a:solidFill>
                  <a:srgbClr val="0000FF"/>
                </a:solidFill>
              </a:rPr>
              <a:t> checkout </a:t>
            </a:r>
            <a:r>
              <a:rPr lang="en-US" i="1" dirty="0"/>
              <a:t>something</a:t>
            </a:r>
            <a:endParaRPr lang="en-US" dirty="0"/>
          </a:p>
          <a:p>
            <a:pPr marL="0" indent="0">
              <a:buNone/>
            </a:pPr>
            <a:r>
              <a:rPr lang="en-US" sz="2400" dirty="0"/>
              <a:t>      (where “something” is a file or an entire branch)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err="1"/>
              <a:t>git</a:t>
            </a:r>
            <a:r>
              <a:rPr lang="en-US" dirty="0"/>
              <a:t> checkout will grab the</a:t>
            </a:r>
          </a:p>
          <a:p>
            <a:pPr marL="0" indent="0">
              <a:buNone/>
            </a:pPr>
            <a:r>
              <a:rPr lang="en-US" dirty="0"/>
              <a:t>    file from the repo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i="1" dirty="0"/>
              <a:t>Example:</a:t>
            </a:r>
            <a:r>
              <a:rPr lang="en-US" dirty="0"/>
              <a:t> </a:t>
            </a:r>
            <a:r>
              <a:rPr lang="en-US" dirty="0" err="1">
                <a:solidFill>
                  <a:srgbClr val="0000FF"/>
                </a:solidFill>
              </a:rPr>
              <a:t>git</a:t>
            </a:r>
            <a:r>
              <a:rPr lang="en-US" dirty="0">
                <a:solidFill>
                  <a:srgbClr val="0000FF"/>
                </a:solidFill>
              </a:rPr>
              <a:t> checkout -- file1.txt</a:t>
            </a:r>
          </a:p>
          <a:p>
            <a:pPr marL="0" indent="0">
              <a:buNone/>
            </a:pPr>
            <a:endParaRPr lang="en-US" dirty="0">
              <a:solidFill>
                <a:srgbClr val="0000FF"/>
              </a:solidFill>
            </a:endParaRPr>
          </a:p>
          <a:p>
            <a:pPr marL="0" indent="0">
              <a:buNone/>
            </a:pPr>
            <a:r>
              <a:rPr lang="en-US" dirty="0"/>
              <a:t>    </a:t>
            </a:r>
            <a:r>
              <a:rPr lang="en-US" sz="2400" dirty="0"/>
              <a:t>(“checkout file ‘file1.txt’ from the current branch”)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H="1" flipV="1">
            <a:off x="4572000" y="4375399"/>
            <a:ext cx="533400" cy="6858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" name="Group 5"/>
          <p:cNvGrpSpPr/>
          <p:nvPr/>
        </p:nvGrpSpPr>
        <p:grpSpPr>
          <a:xfrm>
            <a:off x="7393002" y="1511546"/>
            <a:ext cx="1556210" cy="3206754"/>
            <a:chOff x="7317950" y="1905000"/>
            <a:chExt cx="1556210" cy="3206754"/>
          </a:xfrm>
        </p:grpSpPr>
        <p:grpSp>
          <p:nvGrpSpPr>
            <p:cNvPr id="10" name="Group 9"/>
            <p:cNvGrpSpPr/>
            <p:nvPr/>
          </p:nvGrpSpPr>
          <p:grpSpPr>
            <a:xfrm>
              <a:off x="7317950" y="1905000"/>
              <a:ext cx="1556210" cy="3206754"/>
              <a:chOff x="5410200" y="1676400"/>
              <a:chExt cx="2311400" cy="4426173"/>
            </a:xfrm>
          </p:grpSpPr>
          <p:sp>
            <p:nvSpPr>
              <p:cNvPr id="13" name="Rectangle 12"/>
              <p:cNvSpPr/>
              <p:nvPr/>
            </p:nvSpPr>
            <p:spPr>
              <a:xfrm>
                <a:off x="5410200" y="3429000"/>
                <a:ext cx="2286000" cy="914400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rgbClr val="000000"/>
                    </a:solidFill>
                  </a:rPr>
                  <a:t>Staging index</a:t>
                </a:r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5435600" y="5188173"/>
                <a:ext cx="2286000" cy="914400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rgbClr val="000000"/>
                    </a:solidFill>
                  </a:rPr>
                  <a:t>working</a:t>
                </a:r>
                <a:endParaRPr lang="en-US" sz="2400" dirty="0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5410200" y="1676400"/>
                <a:ext cx="2286000" cy="914400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rgbClr val="000000"/>
                    </a:solidFill>
                  </a:rPr>
                  <a:t>Repository </a:t>
                </a:r>
              </a:p>
            </p:txBody>
          </p:sp>
        </p:grpSp>
        <p:cxnSp>
          <p:nvCxnSpPr>
            <p:cNvPr id="8" name="Straight Arrow Connector 7"/>
            <p:cNvCxnSpPr/>
            <p:nvPr/>
          </p:nvCxnSpPr>
          <p:spPr>
            <a:xfrm flipV="1">
              <a:off x="8157298" y="2567481"/>
              <a:ext cx="0" cy="607274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 flipV="1">
              <a:off x="8157298" y="3841999"/>
              <a:ext cx="0" cy="607274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6" name="Curved Connector 15"/>
          <p:cNvCxnSpPr>
            <a:cxnSpLocks noChangeAspect="1"/>
          </p:cNvCxnSpPr>
          <p:nvPr/>
        </p:nvCxnSpPr>
        <p:spPr>
          <a:xfrm rot="7860000" flipV="1">
            <a:off x="6521941" y="2325577"/>
            <a:ext cx="1651620" cy="1563624"/>
          </a:xfrm>
          <a:prstGeom prst="curved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5693992" y="2932583"/>
            <a:ext cx="10345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checkout</a:t>
            </a:r>
          </a:p>
        </p:txBody>
      </p:sp>
    </p:spTree>
    <p:extLst>
      <p:ext uri="{BB962C8B-B14F-4D97-AF65-F5344CB8AC3E}">
        <p14:creationId xmlns:p14="http://schemas.microsoft.com/office/powerpoint/2010/main" val="3282950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What If I Want To Undo Changes Added To Staging Area?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>
                <a:solidFill>
                  <a:srgbClr val="0000FF"/>
                </a:solidFill>
              </a:rPr>
              <a:t>git</a:t>
            </a:r>
            <a:r>
              <a:rPr lang="en-US" dirty="0">
                <a:solidFill>
                  <a:srgbClr val="0000FF"/>
                </a:solidFill>
              </a:rPr>
              <a:t> reset </a:t>
            </a:r>
            <a:r>
              <a:rPr lang="en-US" dirty="0"/>
              <a:t>HEAD </a:t>
            </a:r>
            <a:r>
              <a:rPr lang="en-US" dirty="0" err="1"/>
              <a:t>filename.txt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7155050" y="1714501"/>
            <a:ext cx="1601461" cy="3206754"/>
            <a:chOff x="7272699" y="1905000"/>
            <a:chExt cx="1601461" cy="3206754"/>
          </a:xfrm>
        </p:grpSpPr>
        <p:grpSp>
          <p:nvGrpSpPr>
            <p:cNvPr id="5" name="Group 4"/>
            <p:cNvGrpSpPr/>
            <p:nvPr/>
          </p:nvGrpSpPr>
          <p:grpSpPr>
            <a:xfrm>
              <a:off x="7272699" y="1905000"/>
              <a:ext cx="1601461" cy="3206754"/>
              <a:chOff x="3315510" y="2047719"/>
              <a:chExt cx="2378610" cy="4426173"/>
            </a:xfrm>
          </p:grpSpPr>
          <p:grpSp>
            <p:nvGrpSpPr>
              <p:cNvPr id="8" name="Group 7"/>
              <p:cNvGrpSpPr/>
              <p:nvPr/>
            </p:nvGrpSpPr>
            <p:grpSpPr>
              <a:xfrm>
                <a:off x="3382720" y="2047719"/>
                <a:ext cx="2311400" cy="4426173"/>
                <a:chOff x="5410200" y="1676400"/>
                <a:chExt cx="2311400" cy="4426173"/>
              </a:xfrm>
            </p:grpSpPr>
            <p:sp>
              <p:nvSpPr>
                <p:cNvPr id="11" name="Rectangle 10"/>
                <p:cNvSpPr/>
                <p:nvPr/>
              </p:nvSpPr>
              <p:spPr>
                <a:xfrm>
                  <a:off x="5410200" y="3429000"/>
                  <a:ext cx="2286000" cy="914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solidFill>
                    <a:srgbClr val="FFFF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>
                      <a:solidFill>
                        <a:srgbClr val="000000"/>
                      </a:solidFill>
                    </a:rPr>
                    <a:t>Staging index</a:t>
                  </a:r>
                </a:p>
              </p:txBody>
            </p:sp>
            <p:sp>
              <p:nvSpPr>
                <p:cNvPr id="12" name="Rectangle 11"/>
                <p:cNvSpPr/>
                <p:nvPr/>
              </p:nvSpPr>
              <p:spPr>
                <a:xfrm>
                  <a:off x="5435600" y="5188173"/>
                  <a:ext cx="2286000" cy="914400"/>
                </a:xfrm>
                <a:prstGeom prst="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400" dirty="0">
                      <a:solidFill>
                        <a:srgbClr val="000000"/>
                      </a:solidFill>
                    </a:rPr>
                    <a:t>working</a:t>
                  </a:r>
                  <a:endParaRPr lang="en-US" sz="2400" dirty="0"/>
                </a:p>
              </p:txBody>
            </p:sp>
            <p:sp>
              <p:nvSpPr>
                <p:cNvPr id="13" name="Rectangle 12"/>
                <p:cNvSpPr/>
                <p:nvPr/>
              </p:nvSpPr>
              <p:spPr>
                <a:xfrm>
                  <a:off x="5410200" y="1676400"/>
                  <a:ext cx="2286000" cy="914400"/>
                </a:xfrm>
                <a:prstGeom prst="rect">
                  <a:avLst/>
                </a:prstGeom>
                <a:solidFill>
                  <a:schemeClr val="accent6"/>
                </a:solidFill>
                <a:ln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400" dirty="0">
                      <a:solidFill>
                        <a:srgbClr val="000000"/>
                      </a:solidFill>
                    </a:rPr>
                    <a:t>Repository </a:t>
                  </a:r>
                </a:p>
              </p:txBody>
            </p:sp>
          </p:grpSp>
          <p:sp>
            <p:nvSpPr>
              <p:cNvPr id="9" name="TextBox 8"/>
              <p:cNvSpPr txBox="1"/>
              <p:nvPr/>
            </p:nvSpPr>
            <p:spPr>
              <a:xfrm>
                <a:off x="3492429" y="4975440"/>
                <a:ext cx="1036168" cy="5097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   add</a:t>
                </a:r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3315510" y="3244334"/>
                <a:ext cx="1338066" cy="5097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commit</a:t>
                </a:r>
              </a:p>
            </p:txBody>
          </p:sp>
        </p:grpSp>
        <p:cxnSp>
          <p:nvCxnSpPr>
            <p:cNvPr id="6" name="Straight Arrow Connector 5"/>
            <p:cNvCxnSpPr/>
            <p:nvPr/>
          </p:nvCxnSpPr>
          <p:spPr>
            <a:xfrm flipV="1">
              <a:off x="8157298" y="2567481"/>
              <a:ext cx="0" cy="607274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/>
            <p:cNvCxnSpPr/>
            <p:nvPr/>
          </p:nvCxnSpPr>
          <p:spPr>
            <a:xfrm flipV="1">
              <a:off x="8157298" y="3841999"/>
              <a:ext cx="0" cy="607274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Picture 13" descr="Screen Shot 2016-05-03 at 2.34.2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1" y="1968729"/>
            <a:ext cx="6921500" cy="378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8347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What If I Want To Undo Changes Committed To The Repo?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7319615" y="1714501"/>
            <a:ext cx="1601461" cy="3206754"/>
            <a:chOff x="7272699" y="1905000"/>
            <a:chExt cx="1601461" cy="3206754"/>
          </a:xfrm>
        </p:grpSpPr>
        <p:grpSp>
          <p:nvGrpSpPr>
            <p:cNvPr id="6" name="Group 5"/>
            <p:cNvGrpSpPr/>
            <p:nvPr/>
          </p:nvGrpSpPr>
          <p:grpSpPr>
            <a:xfrm>
              <a:off x="7272699" y="1905000"/>
              <a:ext cx="1601461" cy="3206754"/>
              <a:chOff x="3315510" y="2047719"/>
              <a:chExt cx="2378610" cy="4426173"/>
            </a:xfrm>
          </p:grpSpPr>
          <p:grpSp>
            <p:nvGrpSpPr>
              <p:cNvPr id="9" name="Group 8"/>
              <p:cNvGrpSpPr/>
              <p:nvPr/>
            </p:nvGrpSpPr>
            <p:grpSpPr>
              <a:xfrm>
                <a:off x="3382720" y="2047719"/>
                <a:ext cx="2311400" cy="4426173"/>
                <a:chOff x="5410200" y="1676400"/>
                <a:chExt cx="2311400" cy="4426173"/>
              </a:xfrm>
            </p:grpSpPr>
            <p:sp>
              <p:nvSpPr>
                <p:cNvPr id="12" name="Rectangle 11"/>
                <p:cNvSpPr/>
                <p:nvPr/>
              </p:nvSpPr>
              <p:spPr>
                <a:xfrm>
                  <a:off x="5410200" y="3429000"/>
                  <a:ext cx="2286000" cy="914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solidFill>
                    <a:srgbClr val="FFFF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>
                      <a:solidFill>
                        <a:srgbClr val="000000"/>
                      </a:solidFill>
                    </a:rPr>
                    <a:t>Staging index</a:t>
                  </a:r>
                </a:p>
              </p:txBody>
            </p:sp>
            <p:sp>
              <p:nvSpPr>
                <p:cNvPr id="13" name="Rectangle 12"/>
                <p:cNvSpPr/>
                <p:nvPr/>
              </p:nvSpPr>
              <p:spPr>
                <a:xfrm>
                  <a:off x="5435600" y="5188173"/>
                  <a:ext cx="2286000" cy="914400"/>
                </a:xfrm>
                <a:prstGeom prst="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400" dirty="0">
                      <a:solidFill>
                        <a:srgbClr val="000000"/>
                      </a:solidFill>
                    </a:rPr>
                    <a:t>working</a:t>
                  </a:r>
                  <a:endParaRPr lang="en-US" sz="2400" dirty="0"/>
                </a:p>
              </p:txBody>
            </p:sp>
            <p:sp>
              <p:nvSpPr>
                <p:cNvPr id="14" name="Rectangle 13"/>
                <p:cNvSpPr/>
                <p:nvPr/>
              </p:nvSpPr>
              <p:spPr>
                <a:xfrm>
                  <a:off x="5410200" y="1676400"/>
                  <a:ext cx="2286000" cy="914400"/>
                </a:xfrm>
                <a:prstGeom prst="rect">
                  <a:avLst/>
                </a:prstGeom>
                <a:solidFill>
                  <a:schemeClr val="accent6"/>
                </a:solidFill>
                <a:ln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400" dirty="0">
                      <a:solidFill>
                        <a:srgbClr val="000000"/>
                      </a:solidFill>
                    </a:rPr>
                    <a:t>Repository </a:t>
                  </a:r>
                </a:p>
              </p:txBody>
            </p:sp>
          </p:grpSp>
          <p:sp>
            <p:nvSpPr>
              <p:cNvPr id="10" name="TextBox 9"/>
              <p:cNvSpPr txBox="1"/>
              <p:nvPr/>
            </p:nvSpPr>
            <p:spPr>
              <a:xfrm>
                <a:off x="3492429" y="4975440"/>
                <a:ext cx="1036168" cy="5097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   add</a:t>
                </a: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3315510" y="3244334"/>
                <a:ext cx="1338066" cy="5097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commit</a:t>
                </a:r>
              </a:p>
            </p:txBody>
          </p:sp>
        </p:grpSp>
        <p:cxnSp>
          <p:nvCxnSpPr>
            <p:cNvPr id="7" name="Straight Arrow Connector 6"/>
            <p:cNvCxnSpPr/>
            <p:nvPr/>
          </p:nvCxnSpPr>
          <p:spPr>
            <a:xfrm flipV="1">
              <a:off x="8157298" y="2567481"/>
              <a:ext cx="0" cy="607274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 flipV="1">
              <a:off x="8157298" y="3841999"/>
              <a:ext cx="0" cy="607274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TextBox 27"/>
          <p:cNvSpPr txBox="1"/>
          <p:nvPr/>
        </p:nvSpPr>
        <p:spPr>
          <a:xfrm>
            <a:off x="634525" y="1545781"/>
            <a:ext cx="6679585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>
                <a:solidFill>
                  <a:srgbClr val="0000FF"/>
                </a:solidFill>
              </a:rPr>
              <a:t>git</a:t>
            </a:r>
            <a:r>
              <a:rPr lang="en-US" sz="2800" dirty="0">
                <a:solidFill>
                  <a:srgbClr val="0000FF"/>
                </a:solidFill>
              </a:rPr>
              <a:t> commit --amend -m “message”</a:t>
            </a:r>
            <a:endParaRPr lang="en-US" sz="2800" dirty="0"/>
          </a:p>
          <a:p>
            <a:endParaRPr lang="en-US" sz="2800" dirty="0"/>
          </a:p>
          <a:p>
            <a:pPr marL="457182" indent="-457182">
              <a:buFont typeface="Arial"/>
              <a:buChar char="•"/>
            </a:pPr>
            <a:r>
              <a:rPr lang="en-US" sz="2800" dirty="0"/>
              <a:t>allows one to amend a change to the last</a:t>
            </a:r>
          </a:p>
          <a:p>
            <a:r>
              <a:rPr lang="en-US" sz="2800" dirty="0"/>
              <a:t>              commit</a:t>
            </a:r>
          </a:p>
          <a:p>
            <a:endParaRPr lang="en-US" sz="2800" dirty="0"/>
          </a:p>
          <a:p>
            <a:pPr marL="457182" indent="-457182">
              <a:buFont typeface="Arial"/>
              <a:buChar char="•"/>
            </a:pPr>
            <a:r>
              <a:rPr lang="en-US" sz="2800" dirty="0"/>
              <a:t>anything in staging area will be amended </a:t>
            </a:r>
          </a:p>
          <a:p>
            <a:r>
              <a:rPr lang="en-US" sz="2800" dirty="0"/>
              <a:t>              to the last commit </a:t>
            </a:r>
          </a:p>
          <a:p>
            <a:r>
              <a:rPr lang="en-US" sz="2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028966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333500" y="2209800"/>
            <a:ext cx="1524000" cy="4572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Y4f7uiPRRo…</a:t>
            </a:r>
          </a:p>
        </p:txBody>
      </p:sp>
      <p:sp>
        <p:nvSpPr>
          <p:cNvPr id="5" name="Rectangle 4"/>
          <p:cNvSpPr/>
          <p:nvPr/>
        </p:nvSpPr>
        <p:spPr>
          <a:xfrm>
            <a:off x="3314700" y="2209800"/>
            <a:ext cx="1524000" cy="4572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Pu87rRi4DD..</a:t>
            </a:r>
          </a:p>
        </p:txBody>
      </p:sp>
      <p:sp>
        <p:nvSpPr>
          <p:cNvPr id="6" name="Rectangle 5"/>
          <p:cNvSpPr/>
          <p:nvPr/>
        </p:nvSpPr>
        <p:spPr>
          <a:xfrm>
            <a:off x="5219700" y="2209800"/>
            <a:ext cx="1524000" cy="4572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Qs2o0k64ja…</a:t>
            </a:r>
          </a:p>
        </p:txBody>
      </p:sp>
      <p:sp>
        <p:nvSpPr>
          <p:cNvPr id="7" name="Rectangle 6"/>
          <p:cNvSpPr/>
          <p:nvPr/>
        </p:nvSpPr>
        <p:spPr>
          <a:xfrm>
            <a:off x="7124700" y="2209800"/>
            <a:ext cx="1524000" cy="4572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i7Ewd37kL9…</a:t>
            </a:r>
          </a:p>
        </p:txBody>
      </p:sp>
      <p:cxnSp>
        <p:nvCxnSpPr>
          <p:cNvPr id="9" name="Straight Connector 8"/>
          <p:cNvCxnSpPr>
            <a:stCxn id="4" idx="3"/>
            <a:endCxn id="5" idx="1"/>
          </p:cNvCxnSpPr>
          <p:nvPr/>
        </p:nvCxnSpPr>
        <p:spPr>
          <a:xfrm>
            <a:off x="2857500" y="2438400"/>
            <a:ext cx="4572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stCxn id="5" idx="3"/>
            <a:endCxn id="6" idx="1"/>
          </p:cNvCxnSpPr>
          <p:nvPr/>
        </p:nvCxnSpPr>
        <p:spPr>
          <a:xfrm>
            <a:off x="4838700" y="2438400"/>
            <a:ext cx="381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6" idx="3"/>
            <a:endCxn id="7" idx="1"/>
          </p:cNvCxnSpPr>
          <p:nvPr/>
        </p:nvCxnSpPr>
        <p:spPr>
          <a:xfrm>
            <a:off x="6743700" y="2438400"/>
            <a:ext cx="381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568565" y="877332"/>
            <a:ext cx="7858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HEAD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 flipH="1">
            <a:off x="7937500" y="1323897"/>
            <a:ext cx="25400" cy="70330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5372102" y="1390135"/>
            <a:ext cx="1043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Parent of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6444100" y="1655465"/>
            <a:ext cx="772100" cy="348734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3340102" y="1438534"/>
            <a:ext cx="1043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Parent of</a:t>
            </a:r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4561900" y="1703865"/>
            <a:ext cx="772100" cy="348734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1496002" y="1438534"/>
            <a:ext cx="1043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Parent of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2568001" y="1703865"/>
            <a:ext cx="772100" cy="348734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190502" y="1655466"/>
            <a:ext cx="849335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b="1" dirty="0"/>
          </a:p>
          <a:p>
            <a:endParaRPr lang="en-US" b="1" dirty="0"/>
          </a:p>
          <a:p>
            <a:r>
              <a:rPr lang="en-US" b="1" dirty="0"/>
              <a:t>master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sp>
        <p:nvSpPr>
          <p:cNvPr id="30" name="TextBox 29"/>
          <p:cNvSpPr txBox="1"/>
          <p:nvPr/>
        </p:nvSpPr>
        <p:spPr>
          <a:xfrm>
            <a:off x="325740" y="429399"/>
            <a:ext cx="7887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Note</a:t>
            </a:r>
            <a:r>
              <a:rPr lang="en-US" sz="2400" dirty="0"/>
              <a:t>: To undo changes to older commits, make a new commit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121412" y="3463896"/>
            <a:ext cx="5633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 Added ‘</a:t>
            </a:r>
            <a:r>
              <a:rPr lang="en-US" dirty="0">
                <a:solidFill>
                  <a:srgbClr val="FF6600"/>
                </a:solidFill>
              </a:rPr>
              <a:t>apple</a:t>
            </a:r>
            <a:r>
              <a:rPr lang="en-US" dirty="0"/>
              <a:t>’             Added ‘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plum</a:t>
            </a:r>
            <a:r>
              <a:rPr lang="en-US" dirty="0"/>
              <a:t>’              Added ‘</a:t>
            </a:r>
            <a:r>
              <a:rPr lang="en-US" dirty="0">
                <a:solidFill>
                  <a:srgbClr val="FF6600"/>
                </a:solidFill>
              </a:rPr>
              <a:t>apple</a:t>
            </a:r>
            <a:r>
              <a:rPr lang="en-US" dirty="0"/>
              <a:t>’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6019800" y="2781301"/>
            <a:ext cx="0" cy="6825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7926087" y="2794003"/>
            <a:ext cx="1" cy="66989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H="1" flipV="1">
            <a:off x="3999218" y="2781300"/>
            <a:ext cx="1" cy="6825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409555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2914"/>
            <a:ext cx="7886700" cy="1104636"/>
          </a:xfrm>
        </p:spPr>
        <p:txBody>
          <a:bodyPr/>
          <a:lstStyle/>
          <a:p>
            <a:r>
              <a:rPr lang="en-US" b="1" dirty="0"/>
              <a:t>Obtain Older Versions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4233374"/>
            <a:ext cx="8732108" cy="1191251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</a:rPr>
              <a:t>git checkout </a:t>
            </a:r>
            <a:r>
              <a:rPr lang="en-US" dirty="0"/>
              <a:t>6e073c640928b --</a:t>
            </a:r>
            <a:r>
              <a:rPr lang="en-US" dirty="0" err="1"/>
              <a:t>filename.txt</a:t>
            </a:r>
            <a:endParaRPr lang="en-US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2400" i="1" dirty="0"/>
              <a:t>Note</a:t>
            </a:r>
            <a:r>
              <a:rPr lang="en-US" sz="2400" dirty="0"/>
              <a:t>: Checking out older commits places them into the staging area</a:t>
            </a:r>
          </a:p>
        </p:txBody>
      </p:sp>
      <p:pic>
        <p:nvPicPr>
          <p:cNvPr id="4" name="Picture 3" descr="Screen Shot 2016-05-03 at 5.00.4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286" y="1019137"/>
            <a:ext cx="4927600" cy="3225800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7147694" y="877885"/>
            <a:ext cx="1601461" cy="3206754"/>
            <a:chOff x="7272699" y="1905000"/>
            <a:chExt cx="1601461" cy="3206754"/>
          </a:xfrm>
        </p:grpSpPr>
        <p:grpSp>
          <p:nvGrpSpPr>
            <p:cNvPr id="6" name="Group 5"/>
            <p:cNvGrpSpPr/>
            <p:nvPr/>
          </p:nvGrpSpPr>
          <p:grpSpPr>
            <a:xfrm>
              <a:off x="7272699" y="1905000"/>
              <a:ext cx="1601461" cy="3206754"/>
              <a:chOff x="3315510" y="2047719"/>
              <a:chExt cx="2378610" cy="4426173"/>
            </a:xfrm>
          </p:grpSpPr>
          <p:grpSp>
            <p:nvGrpSpPr>
              <p:cNvPr id="9" name="Group 8"/>
              <p:cNvGrpSpPr/>
              <p:nvPr/>
            </p:nvGrpSpPr>
            <p:grpSpPr>
              <a:xfrm>
                <a:off x="3382720" y="2047719"/>
                <a:ext cx="2311400" cy="4426173"/>
                <a:chOff x="5410200" y="1676400"/>
                <a:chExt cx="2311400" cy="4426173"/>
              </a:xfrm>
            </p:grpSpPr>
            <p:sp>
              <p:nvSpPr>
                <p:cNvPr id="12" name="Rectangle 11"/>
                <p:cNvSpPr/>
                <p:nvPr/>
              </p:nvSpPr>
              <p:spPr>
                <a:xfrm>
                  <a:off x="5410200" y="3429000"/>
                  <a:ext cx="2286000" cy="914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solidFill>
                    <a:srgbClr val="FFFF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>
                      <a:solidFill>
                        <a:srgbClr val="000000"/>
                      </a:solidFill>
                    </a:rPr>
                    <a:t>Staging index</a:t>
                  </a:r>
                </a:p>
              </p:txBody>
            </p:sp>
            <p:sp>
              <p:nvSpPr>
                <p:cNvPr id="13" name="Rectangle 12"/>
                <p:cNvSpPr/>
                <p:nvPr/>
              </p:nvSpPr>
              <p:spPr>
                <a:xfrm>
                  <a:off x="5435600" y="5188173"/>
                  <a:ext cx="2286000" cy="914400"/>
                </a:xfrm>
                <a:prstGeom prst="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400" dirty="0">
                      <a:solidFill>
                        <a:srgbClr val="000000"/>
                      </a:solidFill>
                    </a:rPr>
                    <a:t>working</a:t>
                  </a:r>
                  <a:endParaRPr lang="en-US" sz="2400" dirty="0"/>
                </a:p>
              </p:txBody>
            </p:sp>
            <p:sp>
              <p:nvSpPr>
                <p:cNvPr id="14" name="Rectangle 13"/>
                <p:cNvSpPr/>
                <p:nvPr/>
              </p:nvSpPr>
              <p:spPr>
                <a:xfrm>
                  <a:off x="5410200" y="1676400"/>
                  <a:ext cx="2286000" cy="914400"/>
                </a:xfrm>
                <a:prstGeom prst="rect">
                  <a:avLst/>
                </a:prstGeom>
                <a:solidFill>
                  <a:schemeClr val="accent6"/>
                </a:solidFill>
                <a:ln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400" dirty="0">
                      <a:solidFill>
                        <a:srgbClr val="000000"/>
                      </a:solidFill>
                    </a:rPr>
                    <a:t>Repository </a:t>
                  </a:r>
                </a:p>
              </p:txBody>
            </p:sp>
          </p:grpSp>
          <p:sp>
            <p:nvSpPr>
              <p:cNvPr id="10" name="TextBox 9"/>
              <p:cNvSpPr txBox="1"/>
              <p:nvPr/>
            </p:nvSpPr>
            <p:spPr>
              <a:xfrm>
                <a:off x="3492429" y="4975440"/>
                <a:ext cx="1036168" cy="5097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   add</a:t>
                </a: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3315510" y="3244334"/>
                <a:ext cx="1338066" cy="5097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commit</a:t>
                </a:r>
              </a:p>
            </p:txBody>
          </p:sp>
        </p:grpSp>
        <p:cxnSp>
          <p:nvCxnSpPr>
            <p:cNvPr id="7" name="Straight Arrow Connector 6"/>
            <p:cNvCxnSpPr/>
            <p:nvPr/>
          </p:nvCxnSpPr>
          <p:spPr>
            <a:xfrm flipV="1">
              <a:off x="8157298" y="2567481"/>
              <a:ext cx="0" cy="607274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 flipV="1">
              <a:off x="8157298" y="3841999"/>
              <a:ext cx="0" cy="607274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Curved Connector 14"/>
          <p:cNvCxnSpPr>
            <a:cxnSpLocks noChangeAspect="1"/>
          </p:cNvCxnSpPr>
          <p:nvPr/>
        </p:nvCxnSpPr>
        <p:spPr>
          <a:xfrm rot="7860000" flipV="1">
            <a:off x="6711948" y="1513530"/>
            <a:ext cx="855878" cy="831190"/>
          </a:xfrm>
          <a:prstGeom prst="curved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3413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</p:spPr>
        <p:txBody>
          <a:bodyPr>
            <a:normAutofit/>
          </a:bodyPr>
          <a:lstStyle/>
          <a:p>
            <a:r>
              <a:rPr lang="en-US" dirty="0"/>
              <a:t>What Is A ‘Version Control?’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21354"/>
            <a:ext cx="7886700" cy="3626115"/>
          </a:xfrm>
        </p:spPr>
        <p:txBody>
          <a:bodyPr>
            <a:normAutofit/>
          </a:bodyPr>
          <a:lstStyle/>
          <a:p>
            <a:r>
              <a:rPr lang="en-US" dirty="0"/>
              <a:t>A way to manage files and directories</a:t>
            </a:r>
          </a:p>
          <a:p>
            <a:endParaRPr lang="en-US" dirty="0"/>
          </a:p>
          <a:p>
            <a:r>
              <a:rPr lang="en-US" dirty="0"/>
              <a:t>Track changes over time</a:t>
            </a:r>
          </a:p>
          <a:p>
            <a:endParaRPr lang="en-US" dirty="0"/>
          </a:p>
          <a:p>
            <a:r>
              <a:rPr lang="en-US" dirty="0"/>
              <a:t>Recall previous versions </a:t>
            </a:r>
          </a:p>
          <a:p>
            <a:endParaRPr lang="en-US" dirty="0"/>
          </a:p>
          <a:p>
            <a:r>
              <a:rPr lang="en-US" dirty="0"/>
              <a:t>‘Source control’ is a subset of a VCS</a:t>
            </a:r>
          </a:p>
          <a:p>
            <a:endParaRPr lang="en-US" dirty="0"/>
          </a:p>
          <a:p>
            <a:r>
              <a:rPr lang="en-US" dirty="0"/>
              <a:t>An apt description is that version control is like an “unlimited undo”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974271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85803" y="266700"/>
            <a:ext cx="652819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</a:rPr>
              <a:t>git checkout </a:t>
            </a:r>
            <a:r>
              <a:rPr lang="en-US" sz="2800" dirty="0"/>
              <a:t>6e073c640928b -- </a:t>
            </a:r>
            <a:r>
              <a:rPr lang="en-US" sz="2800" dirty="0" err="1"/>
              <a:t>filename.txt</a:t>
            </a:r>
            <a:endParaRPr lang="en-US" sz="2800" dirty="0"/>
          </a:p>
        </p:txBody>
      </p:sp>
      <p:pic>
        <p:nvPicPr>
          <p:cNvPr id="7" name="Picture 6" descr="Screen Shot 2016-05-03 at 5.44.3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1" y="1079501"/>
            <a:ext cx="7835900" cy="3556000"/>
          </a:xfrm>
          <a:prstGeom prst="rect">
            <a:avLst/>
          </a:prstGeom>
        </p:spPr>
      </p:pic>
      <p:grpSp>
        <p:nvGrpSpPr>
          <p:cNvPr id="21" name="Group 20"/>
          <p:cNvGrpSpPr/>
          <p:nvPr/>
        </p:nvGrpSpPr>
        <p:grpSpPr>
          <a:xfrm>
            <a:off x="7034970" y="1466602"/>
            <a:ext cx="2024861" cy="3206754"/>
            <a:chOff x="7052069" y="2286000"/>
            <a:chExt cx="2024861" cy="3206754"/>
          </a:xfrm>
        </p:grpSpPr>
        <p:grpSp>
          <p:nvGrpSpPr>
            <p:cNvPr id="19" name="Group 18"/>
            <p:cNvGrpSpPr/>
            <p:nvPr/>
          </p:nvGrpSpPr>
          <p:grpSpPr>
            <a:xfrm>
              <a:off x="7052070" y="2286000"/>
              <a:ext cx="2024860" cy="3206754"/>
              <a:chOff x="7119140" y="3993657"/>
              <a:chExt cx="2024860" cy="3206754"/>
            </a:xfrm>
          </p:grpSpPr>
          <p:grpSp>
            <p:nvGrpSpPr>
              <p:cNvPr id="9" name="Group 8"/>
              <p:cNvGrpSpPr/>
              <p:nvPr/>
            </p:nvGrpSpPr>
            <p:grpSpPr>
              <a:xfrm>
                <a:off x="7542539" y="3993657"/>
                <a:ext cx="1601461" cy="3206754"/>
                <a:chOff x="3315510" y="2047719"/>
                <a:chExt cx="2378610" cy="4426173"/>
              </a:xfrm>
            </p:grpSpPr>
            <p:grpSp>
              <p:nvGrpSpPr>
                <p:cNvPr id="12" name="Group 11"/>
                <p:cNvGrpSpPr/>
                <p:nvPr/>
              </p:nvGrpSpPr>
              <p:grpSpPr>
                <a:xfrm>
                  <a:off x="3382720" y="2047719"/>
                  <a:ext cx="2311400" cy="4426173"/>
                  <a:chOff x="5410200" y="1676400"/>
                  <a:chExt cx="2311400" cy="4426173"/>
                </a:xfrm>
              </p:grpSpPr>
              <p:sp>
                <p:nvSpPr>
                  <p:cNvPr id="15" name="Rectangle 14"/>
                  <p:cNvSpPr/>
                  <p:nvPr/>
                </p:nvSpPr>
                <p:spPr>
                  <a:xfrm>
                    <a:off x="5410200" y="3429000"/>
                    <a:ext cx="2286000" cy="914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solidFill>
                      <a:srgbClr val="FFFF00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2000" dirty="0">
                        <a:solidFill>
                          <a:srgbClr val="000000"/>
                        </a:solidFill>
                      </a:rPr>
                      <a:t>Staging index</a:t>
                    </a:r>
                  </a:p>
                </p:txBody>
              </p:sp>
              <p:sp>
                <p:nvSpPr>
                  <p:cNvPr id="16" name="Rectangle 15"/>
                  <p:cNvSpPr/>
                  <p:nvPr/>
                </p:nvSpPr>
                <p:spPr>
                  <a:xfrm>
                    <a:off x="5435600" y="5188173"/>
                    <a:ext cx="2286000" cy="914400"/>
                  </a:xfrm>
                  <a:prstGeom prst="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2400" dirty="0">
                        <a:solidFill>
                          <a:srgbClr val="000000"/>
                        </a:solidFill>
                      </a:rPr>
                      <a:t>working</a:t>
                    </a:r>
                    <a:endParaRPr lang="en-US" sz="2400" dirty="0"/>
                  </a:p>
                </p:txBody>
              </p:sp>
              <p:sp>
                <p:nvSpPr>
                  <p:cNvPr id="17" name="Rectangle 16"/>
                  <p:cNvSpPr/>
                  <p:nvPr/>
                </p:nvSpPr>
                <p:spPr>
                  <a:xfrm>
                    <a:off x="5410200" y="1676400"/>
                    <a:ext cx="2286000" cy="914400"/>
                  </a:xfrm>
                  <a:prstGeom prst="rect">
                    <a:avLst/>
                  </a:prstGeom>
                  <a:solidFill>
                    <a:schemeClr val="accent6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2400" dirty="0">
                        <a:solidFill>
                          <a:srgbClr val="000000"/>
                        </a:solidFill>
                      </a:rPr>
                      <a:t>Repository </a:t>
                    </a:r>
                  </a:p>
                </p:txBody>
              </p:sp>
            </p:grpSp>
            <p:sp>
              <p:nvSpPr>
                <p:cNvPr id="14" name="TextBox 13"/>
                <p:cNvSpPr txBox="1"/>
                <p:nvPr/>
              </p:nvSpPr>
              <p:spPr>
                <a:xfrm>
                  <a:off x="3315510" y="3244334"/>
                  <a:ext cx="1064263" cy="50977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err="1"/>
                    <a:t>comit</a:t>
                  </a:r>
                  <a:endParaRPr lang="en-US" dirty="0"/>
                </a:p>
              </p:txBody>
            </p:sp>
          </p:grpSp>
          <p:cxnSp>
            <p:nvCxnSpPr>
              <p:cNvPr id="18" name="Curved Connector 17"/>
              <p:cNvCxnSpPr>
                <a:cxnSpLocks noChangeAspect="1"/>
              </p:cNvCxnSpPr>
              <p:nvPr/>
            </p:nvCxnSpPr>
            <p:spPr>
              <a:xfrm rot="7860000" flipV="1">
                <a:off x="7106796" y="4629303"/>
                <a:ext cx="855878" cy="831190"/>
              </a:xfrm>
              <a:prstGeom prst="curvedConnector2">
                <a:avLst/>
              </a:prstGeom>
              <a:ln>
                <a:solidFill>
                  <a:schemeClr val="bg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0" name="Curved Connector 19"/>
            <p:cNvCxnSpPr>
              <a:cxnSpLocks noChangeAspect="1"/>
            </p:cNvCxnSpPr>
            <p:nvPr/>
          </p:nvCxnSpPr>
          <p:spPr>
            <a:xfrm rot="7860000" flipV="1">
              <a:off x="7039725" y="4233635"/>
              <a:ext cx="855878" cy="831190"/>
            </a:xfrm>
            <a:prstGeom prst="curvedConnector2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3047621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Which files are in a repo?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>
                <a:solidFill>
                  <a:srgbClr val="0000FF"/>
                </a:solidFill>
              </a:rPr>
              <a:t>git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 err="1">
                <a:solidFill>
                  <a:srgbClr val="0000FF"/>
                </a:solidFill>
              </a:rPr>
              <a:t>ls</a:t>
            </a:r>
            <a:r>
              <a:rPr lang="en-US" dirty="0">
                <a:solidFill>
                  <a:srgbClr val="0000FF"/>
                </a:solidFill>
              </a:rPr>
              <a:t>-tree </a:t>
            </a:r>
            <a:r>
              <a:rPr lang="en-US" dirty="0"/>
              <a:t>tree-</a:t>
            </a:r>
            <a:r>
              <a:rPr lang="en-US" dirty="0" err="1"/>
              <a:t>ish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tree-</a:t>
            </a:r>
            <a:r>
              <a:rPr lang="en-US" b="1" dirty="0" err="1"/>
              <a:t>ish</a:t>
            </a:r>
            <a:r>
              <a:rPr lang="en-US" b="1" dirty="0"/>
              <a:t> </a:t>
            </a:r>
            <a:r>
              <a:rPr lang="en-US" dirty="0"/>
              <a:t>– a way to reference a repo</a:t>
            </a:r>
          </a:p>
          <a:p>
            <a:pPr marL="0" indent="0">
              <a:buNone/>
            </a:pPr>
            <a:r>
              <a:rPr lang="en-US" dirty="0"/>
              <a:t>     full SHA, part SHA, HEAD, others </a:t>
            </a:r>
          </a:p>
        </p:txBody>
      </p:sp>
      <p:pic>
        <p:nvPicPr>
          <p:cNvPr id="5" name="Picture 4" descr="Screen Shot 2016-05-03 at 6.47.2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543301"/>
            <a:ext cx="8077200" cy="150153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28650" y="5259916"/>
            <a:ext cx="2679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blob = file, tree = directory</a:t>
            </a:r>
          </a:p>
        </p:txBody>
      </p:sp>
    </p:spTree>
    <p:extLst>
      <p:ext uri="{BB962C8B-B14F-4D97-AF65-F5344CB8AC3E}">
        <p14:creationId xmlns:p14="http://schemas.microsoft.com/office/powerpoint/2010/main" val="185050497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3804" y="22920"/>
            <a:ext cx="3372612" cy="213298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</p:spPr>
        <p:txBody>
          <a:bodyPr/>
          <a:lstStyle/>
          <a:p>
            <a:r>
              <a:rPr lang="en-US" dirty="0"/>
              <a:t>Branching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21354"/>
            <a:ext cx="7886700" cy="3626115"/>
          </a:xfrm>
        </p:spPr>
        <p:txBody>
          <a:bodyPr>
            <a:normAutofit/>
          </a:bodyPr>
          <a:lstStyle/>
          <a:p>
            <a:r>
              <a:rPr lang="en-US" dirty="0"/>
              <a:t>allows one to try new ideas</a:t>
            </a:r>
          </a:p>
          <a:p>
            <a:endParaRPr lang="en-US" dirty="0"/>
          </a:p>
          <a:p>
            <a:r>
              <a:rPr lang="en-US" dirty="0"/>
              <a:t>If an idea doesn’t work, throw away the branch. Don’t have to undo many changes to master branch</a:t>
            </a:r>
          </a:p>
          <a:p>
            <a:endParaRPr lang="en-US" dirty="0"/>
          </a:p>
          <a:p>
            <a:r>
              <a:rPr lang="en-US" dirty="0"/>
              <a:t>If it does work, merge ideas into master branch.</a:t>
            </a:r>
          </a:p>
          <a:p>
            <a:endParaRPr lang="en-US" dirty="0"/>
          </a:p>
          <a:p>
            <a:r>
              <a:rPr lang="en-US" dirty="0"/>
              <a:t>There is only one working directory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637637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Branching and merging example</a:t>
            </a:r>
          </a:p>
        </p:txBody>
      </p:sp>
      <p:sp>
        <p:nvSpPr>
          <p:cNvPr id="4" name="Rectangle 3"/>
          <p:cNvSpPr/>
          <p:nvPr/>
        </p:nvSpPr>
        <p:spPr>
          <a:xfrm>
            <a:off x="357188" y="2476500"/>
            <a:ext cx="1000126" cy="3429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Y4f7uiPRRo</a:t>
            </a:r>
          </a:p>
        </p:txBody>
      </p:sp>
      <p:sp>
        <p:nvSpPr>
          <p:cNvPr id="5" name="Rectangle 4"/>
          <p:cNvSpPr/>
          <p:nvPr/>
        </p:nvSpPr>
        <p:spPr>
          <a:xfrm>
            <a:off x="1657351" y="2476500"/>
            <a:ext cx="1000126" cy="3429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Pu87rRi4DD</a:t>
            </a:r>
          </a:p>
        </p:txBody>
      </p:sp>
      <p:sp>
        <p:nvSpPr>
          <p:cNvPr id="6" name="Rectangle 5"/>
          <p:cNvSpPr/>
          <p:nvPr/>
        </p:nvSpPr>
        <p:spPr>
          <a:xfrm>
            <a:off x="2907507" y="2476500"/>
            <a:ext cx="1000126" cy="3429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Qs2o0k64ja</a:t>
            </a:r>
          </a:p>
        </p:txBody>
      </p:sp>
      <p:sp>
        <p:nvSpPr>
          <p:cNvPr id="7" name="Rectangle 6"/>
          <p:cNvSpPr/>
          <p:nvPr/>
        </p:nvSpPr>
        <p:spPr>
          <a:xfrm>
            <a:off x="4157663" y="2476500"/>
            <a:ext cx="1000126" cy="3429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i7Ewd37kL9</a:t>
            </a:r>
          </a:p>
        </p:txBody>
      </p:sp>
      <p:cxnSp>
        <p:nvCxnSpPr>
          <p:cNvPr id="8" name="Straight Connector 7"/>
          <p:cNvCxnSpPr>
            <a:stCxn id="4" idx="3"/>
            <a:endCxn id="5" idx="1"/>
          </p:cNvCxnSpPr>
          <p:nvPr/>
        </p:nvCxnSpPr>
        <p:spPr>
          <a:xfrm>
            <a:off x="1357313" y="2647950"/>
            <a:ext cx="30003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stCxn id="5" idx="3"/>
            <a:endCxn id="6" idx="1"/>
          </p:cNvCxnSpPr>
          <p:nvPr/>
        </p:nvCxnSpPr>
        <p:spPr>
          <a:xfrm>
            <a:off x="2657478" y="2647950"/>
            <a:ext cx="25003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stCxn id="6" idx="3"/>
            <a:endCxn id="7" idx="1"/>
          </p:cNvCxnSpPr>
          <p:nvPr/>
        </p:nvCxnSpPr>
        <p:spPr>
          <a:xfrm>
            <a:off x="3907635" y="2647950"/>
            <a:ext cx="25003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57200" y="1987035"/>
            <a:ext cx="836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master</a:t>
            </a:r>
          </a:p>
        </p:txBody>
      </p:sp>
      <p:cxnSp>
        <p:nvCxnSpPr>
          <p:cNvPr id="18" name="Straight Connector 17"/>
          <p:cNvCxnSpPr>
            <a:stCxn id="7" idx="2"/>
          </p:cNvCxnSpPr>
          <p:nvPr/>
        </p:nvCxnSpPr>
        <p:spPr>
          <a:xfrm>
            <a:off x="4657726" y="2819401"/>
            <a:ext cx="371474" cy="3683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4876800" y="3187700"/>
            <a:ext cx="1000126" cy="3429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h4Rt5uEl9p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048003" y="3924301"/>
            <a:ext cx="1288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new branch</a:t>
            </a:r>
          </a:p>
        </p:txBody>
      </p:sp>
      <p:cxnSp>
        <p:nvCxnSpPr>
          <p:cNvPr id="23" name="Straight Arrow Connector 22"/>
          <p:cNvCxnSpPr>
            <a:stCxn id="21" idx="3"/>
          </p:cNvCxnSpPr>
          <p:nvPr/>
        </p:nvCxnSpPr>
        <p:spPr>
          <a:xfrm flipV="1">
            <a:off x="4336048" y="3619501"/>
            <a:ext cx="540755" cy="48946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357188" y="1333500"/>
            <a:ext cx="1000126" cy="3429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SHA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395840" y="1333501"/>
            <a:ext cx="1232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= a commit</a:t>
            </a:r>
          </a:p>
        </p:txBody>
      </p:sp>
      <p:sp>
        <p:nvSpPr>
          <p:cNvPr id="27" name="Rectangle 26"/>
          <p:cNvSpPr/>
          <p:nvPr/>
        </p:nvSpPr>
        <p:spPr>
          <a:xfrm>
            <a:off x="6121400" y="3187700"/>
            <a:ext cx="1000126" cy="3429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Ge8r67elOp</a:t>
            </a:r>
          </a:p>
        </p:txBody>
      </p:sp>
      <p:cxnSp>
        <p:nvCxnSpPr>
          <p:cNvPr id="28" name="Straight Connector 27"/>
          <p:cNvCxnSpPr>
            <a:endCxn id="27" idx="1"/>
          </p:cNvCxnSpPr>
          <p:nvPr/>
        </p:nvCxnSpPr>
        <p:spPr>
          <a:xfrm>
            <a:off x="5871371" y="3359150"/>
            <a:ext cx="25003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5410200" y="2470150"/>
            <a:ext cx="1000126" cy="3429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he8o9iKlreD</a:t>
            </a:r>
          </a:p>
        </p:txBody>
      </p:sp>
      <p:cxnSp>
        <p:nvCxnSpPr>
          <p:cNvPr id="30" name="Straight Connector 29"/>
          <p:cNvCxnSpPr>
            <a:endCxn id="29" idx="1"/>
          </p:cNvCxnSpPr>
          <p:nvPr/>
        </p:nvCxnSpPr>
        <p:spPr>
          <a:xfrm>
            <a:off x="5160171" y="2641600"/>
            <a:ext cx="25003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6661944" y="2476500"/>
            <a:ext cx="1000126" cy="3429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kle987yYieo</a:t>
            </a:r>
          </a:p>
        </p:txBody>
      </p:sp>
      <p:cxnSp>
        <p:nvCxnSpPr>
          <p:cNvPr id="32" name="Straight Connector 31"/>
          <p:cNvCxnSpPr>
            <a:endCxn id="31" idx="1"/>
          </p:cNvCxnSpPr>
          <p:nvPr/>
        </p:nvCxnSpPr>
        <p:spPr>
          <a:xfrm>
            <a:off x="6411915" y="2647950"/>
            <a:ext cx="25003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7905750" y="2482850"/>
            <a:ext cx="1000126" cy="3429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mN34i4uwQ</a:t>
            </a:r>
          </a:p>
        </p:txBody>
      </p:sp>
      <p:cxnSp>
        <p:nvCxnSpPr>
          <p:cNvPr id="34" name="Straight Connector 33"/>
          <p:cNvCxnSpPr/>
          <p:nvPr/>
        </p:nvCxnSpPr>
        <p:spPr>
          <a:xfrm>
            <a:off x="7655721" y="2654300"/>
            <a:ext cx="25003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27" idx="3"/>
            <a:endCxn id="33" idx="2"/>
          </p:cNvCxnSpPr>
          <p:nvPr/>
        </p:nvCxnSpPr>
        <p:spPr>
          <a:xfrm flipV="1">
            <a:off x="7121525" y="2825750"/>
            <a:ext cx="1284288" cy="5334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39" idx="0"/>
          </p:cNvCxnSpPr>
          <p:nvPr/>
        </p:nvCxnSpPr>
        <p:spPr>
          <a:xfrm flipV="1">
            <a:off x="7949192" y="3039934"/>
            <a:ext cx="456622" cy="90341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6934203" y="3943350"/>
            <a:ext cx="202997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changes from new </a:t>
            </a:r>
          </a:p>
          <a:p>
            <a:r>
              <a:rPr lang="en-US" dirty="0"/>
              <a:t>branch merged into</a:t>
            </a:r>
          </a:p>
          <a:p>
            <a:r>
              <a:rPr lang="en-US" dirty="0"/>
              <a:t>master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6878646" y="1562101"/>
            <a:ext cx="714363" cy="782082"/>
            <a:chOff x="6878638" y="2133600"/>
            <a:chExt cx="714362" cy="782082"/>
          </a:xfrm>
        </p:grpSpPr>
        <p:sp>
          <p:nvSpPr>
            <p:cNvPr id="3" name="TextBox 2"/>
            <p:cNvSpPr txBox="1"/>
            <p:nvPr/>
          </p:nvSpPr>
          <p:spPr>
            <a:xfrm>
              <a:off x="6878638" y="2133600"/>
              <a:ext cx="7143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HEAD</a:t>
              </a:r>
            </a:p>
          </p:txBody>
        </p:sp>
        <p:cxnSp>
          <p:nvCxnSpPr>
            <p:cNvPr id="38" name="Straight Arrow Connector 37"/>
            <p:cNvCxnSpPr>
              <a:stCxn id="3" idx="2"/>
            </p:cNvCxnSpPr>
            <p:nvPr/>
          </p:nvCxnSpPr>
          <p:spPr>
            <a:xfrm>
              <a:off x="7235819" y="2502932"/>
              <a:ext cx="3181" cy="41275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6317444" y="3619505"/>
            <a:ext cx="714363" cy="791528"/>
            <a:chOff x="6317438" y="4191000"/>
            <a:chExt cx="714362" cy="791528"/>
          </a:xfrm>
        </p:grpSpPr>
        <p:sp>
          <p:nvSpPr>
            <p:cNvPr id="35" name="TextBox 34"/>
            <p:cNvSpPr txBox="1"/>
            <p:nvPr/>
          </p:nvSpPr>
          <p:spPr>
            <a:xfrm>
              <a:off x="6317438" y="4613196"/>
              <a:ext cx="7143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HEAD</a:t>
              </a:r>
            </a:p>
          </p:txBody>
        </p:sp>
        <p:cxnSp>
          <p:nvCxnSpPr>
            <p:cNvPr id="40" name="Straight Arrow Connector 39"/>
            <p:cNvCxnSpPr/>
            <p:nvPr/>
          </p:nvCxnSpPr>
          <p:spPr>
            <a:xfrm flipV="1">
              <a:off x="6661944" y="4191000"/>
              <a:ext cx="0" cy="41429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52443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4.44444E-6 L 0.12518 -0.00139 " pathEditMode="relative" rAng="0" ptsTypes="AA">
                                      <p:cBhvr>
                                        <p:cTn id="99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50" y="-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20" grpId="0" animBg="1"/>
      <p:bldP spid="21" grpId="0"/>
      <p:bldP spid="27" grpId="0" animBg="1"/>
      <p:bldP spid="29" grpId="0" animBg="1"/>
      <p:bldP spid="31" grpId="0" animBg="1"/>
      <p:bldP spid="33" grpId="1" animBg="1"/>
      <p:bldP spid="39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00"/>
            <a:ext cx="9144000" cy="3810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31800" y="5741433"/>
            <a:ext cx="7950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/>
              <a:t>Source</a:t>
            </a:r>
            <a:r>
              <a:rPr lang="en-US" dirty="0"/>
              <a:t>: http://</a:t>
            </a:r>
            <a:r>
              <a:rPr lang="en-US" dirty="0" err="1"/>
              <a:t>hades.github.io</a:t>
            </a:r>
            <a:r>
              <a:rPr lang="en-US" dirty="0"/>
              <a:t>/2010/01/git-your-friend-not-foe-vol-2-branches/</a:t>
            </a:r>
          </a:p>
        </p:txBody>
      </p:sp>
    </p:spTree>
    <p:extLst>
      <p:ext uri="{BB962C8B-B14F-4D97-AF65-F5344CB8AC3E}">
        <p14:creationId xmlns:p14="http://schemas.microsoft.com/office/powerpoint/2010/main" val="312791648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" y="644368"/>
            <a:ext cx="9144000" cy="196453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52400" y="5857271"/>
            <a:ext cx="89916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i="1" dirty="0"/>
              <a:t>Source</a:t>
            </a:r>
            <a:r>
              <a:rPr lang="en-US" sz="1600" dirty="0"/>
              <a:t>: https://</a:t>
            </a:r>
            <a:r>
              <a:rPr lang="en-US" sz="1600" dirty="0" err="1"/>
              <a:t>www.tablix.org</a:t>
            </a:r>
            <a:r>
              <a:rPr lang="en-US" sz="1600" dirty="0"/>
              <a:t>/~avian/blog/archives/2014/06/</a:t>
            </a:r>
            <a:r>
              <a:rPr lang="en-US" sz="1600" dirty="0" err="1"/>
              <a:t>vesna_drivers_git_visualization</a:t>
            </a:r>
            <a:r>
              <a:rPr lang="en-US" sz="1600" dirty="0"/>
              <a:t>/</a:t>
            </a:r>
          </a:p>
        </p:txBody>
      </p:sp>
      <p:sp>
        <p:nvSpPr>
          <p:cNvPr id="6" name="Rectangle 5"/>
          <p:cNvSpPr/>
          <p:nvPr/>
        </p:nvSpPr>
        <p:spPr>
          <a:xfrm>
            <a:off x="457200" y="38100"/>
            <a:ext cx="7086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16 forks and 7 contributors to the master branch</a:t>
            </a:r>
          </a:p>
        </p:txBody>
      </p:sp>
      <p:sp>
        <p:nvSpPr>
          <p:cNvPr id="8" name="Rectangle 7"/>
          <p:cNvSpPr/>
          <p:nvPr/>
        </p:nvSpPr>
        <p:spPr>
          <a:xfrm>
            <a:off x="533400" y="3009901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red - commits pointed to by tags</a:t>
            </a:r>
          </a:p>
          <a:p>
            <a:r>
              <a:rPr lang="en-US" dirty="0"/>
              <a:t>blue - branch heads </a:t>
            </a:r>
          </a:p>
          <a:p>
            <a:r>
              <a:rPr lang="en-US" dirty="0"/>
              <a:t>white - merge and bifurcation commits. </a:t>
            </a:r>
          </a:p>
        </p:txBody>
      </p:sp>
    </p:spTree>
    <p:extLst>
      <p:ext uri="{BB962C8B-B14F-4D97-AF65-F5344CB8AC3E}">
        <p14:creationId xmlns:p14="http://schemas.microsoft.com/office/powerpoint/2010/main" val="266696491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 Which Branch Am I?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>
                <a:solidFill>
                  <a:srgbClr val="0000FF"/>
                </a:solidFill>
              </a:rPr>
              <a:t>git</a:t>
            </a:r>
            <a:r>
              <a:rPr lang="en-US" dirty="0">
                <a:solidFill>
                  <a:srgbClr val="0000FF"/>
                </a:solidFill>
              </a:rPr>
              <a:t> branch</a:t>
            </a:r>
          </a:p>
        </p:txBody>
      </p:sp>
      <p:pic>
        <p:nvPicPr>
          <p:cNvPr id="6" name="Picture 5" descr="Screen Shot 2016-05-03 at 10.36.0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2" y="2183423"/>
            <a:ext cx="5357813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90357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How Do I Create A New Branch?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>
                <a:solidFill>
                  <a:srgbClr val="0000FF"/>
                </a:solidFill>
              </a:rPr>
              <a:t>git</a:t>
            </a:r>
            <a:r>
              <a:rPr lang="en-US" dirty="0">
                <a:solidFill>
                  <a:srgbClr val="0000FF"/>
                </a:solidFill>
              </a:rPr>
              <a:t> branch </a:t>
            </a:r>
            <a:r>
              <a:rPr lang="en-US" dirty="0" err="1"/>
              <a:t>new_branch_name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82602" y="3162300"/>
            <a:ext cx="780463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/>
              <a:t>Note</a:t>
            </a:r>
            <a:r>
              <a:rPr lang="en-US" sz="2000" dirty="0"/>
              <a:t>: At this point, both HEADs of the branches are pointing to the same </a:t>
            </a:r>
          </a:p>
          <a:p>
            <a:r>
              <a:rPr lang="en-US" sz="2000" dirty="0"/>
              <a:t>    commit (that of master)</a:t>
            </a:r>
          </a:p>
        </p:txBody>
      </p:sp>
      <p:pic>
        <p:nvPicPr>
          <p:cNvPr id="6" name="Picture 5" descr="Screen Shot 2016-05-03 at 10.34.0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1" y="1866900"/>
            <a:ext cx="5223164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74543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How Do I Switch To New Branch?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>
                <a:solidFill>
                  <a:srgbClr val="0000FF"/>
                </a:solidFill>
              </a:rPr>
              <a:t>git</a:t>
            </a:r>
            <a:r>
              <a:rPr lang="en-US" dirty="0">
                <a:solidFill>
                  <a:srgbClr val="0000FF"/>
                </a:solidFill>
              </a:rPr>
              <a:t> checkout </a:t>
            </a:r>
            <a:r>
              <a:rPr lang="en-US" dirty="0" err="1"/>
              <a:t>new_branch_name</a:t>
            </a:r>
            <a:endParaRPr lang="en-US" dirty="0"/>
          </a:p>
        </p:txBody>
      </p:sp>
      <p:pic>
        <p:nvPicPr>
          <p:cNvPr id="5" name="Picture 4" descr="Screen Shot 2016-05-03 at 10.33.0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2" y="1898650"/>
            <a:ext cx="6208213" cy="12382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62565" y="3841992"/>
            <a:ext cx="8391593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At this point, one can switch between branches, making commits, etc. in either</a:t>
            </a:r>
          </a:p>
          <a:p>
            <a:r>
              <a:rPr lang="en-US" sz="2000" dirty="0"/>
              <a:t>branch, while the two stay separate from one another. </a:t>
            </a:r>
          </a:p>
          <a:p>
            <a:endParaRPr lang="en-US" sz="2000" dirty="0"/>
          </a:p>
          <a:p>
            <a:r>
              <a:rPr lang="en-US" sz="2000" i="1" dirty="0"/>
              <a:t>Note</a:t>
            </a:r>
            <a:r>
              <a:rPr lang="en-US" sz="2000" dirty="0"/>
              <a:t>: In order to switch to another branch, your current working directory </a:t>
            </a:r>
          </a:p>
          <a:p>
            <a:r>
              <a:rPr lang="en-US" sz="2000" dirty="0"/>
              <a:t>must be clean (no conflicts, resulting in data loss).</a:t>
            </a:r>
          </a:p>
        </p:txBody>
      </p:sp>
    </p:spTree>
    <p:extLst>
      <p:ext uri="{BB962C8B-B14F-4D97-AF65-F5344CB8AC3E}">
        <p14:creationId xmlns:p14="http://schemas.microsoft.com/office/powerpoint/2010/main" val="193816272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Comparing branches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>
                <a:solidFill>
                  <a:srgbClr val="0000FF"/>
                </a:solidFill>
              </a:rPr>
              <a:t>git</a:t>
            </a:r>
            <a:r>
              <a:rPr lang="en-US" dirty="0">
                <a:solidFill>
                  <a:srgbClr val="0000FF"/>
                </a:solidFill>
              </a:rPr>
              <a:t> diff  </a:t>
            </a:r>
            <a:r>
              <a:rPr lang="en-US" dirty="0"/>
              <a:t>first_branch..</a:t>
            </a:r>
            <a:r>
              <a:rPr lang="en-US" dirty="0" err="1"/>
              <a:t>second_branch</a:t>
            </a:r>
            <a:endParaRPr lang="en-US" dirty="0"/>
          </a:p>
        </p:txBody>
      </p:sp>
      <p:pic>
        <p:nvPicPr>
          <p:cNvPr id="5" name="Picture 4" descr="Screen Shot 2016-05-03 at 10.52.4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" y="2019300"/>
            <a:ext cx="532456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5108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</p:spPr>
        <p:txBody>
          <a:bodyPr/>
          <a:lstStyle/>
          <a:p>
            <a:r>
              <a:rPr lang="en-US" dirty="0"/>
              <a:t>Some History Of Source Control…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32D1A5B-7A13-586A-FA13-62F9D5D915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(1972) Source Code Control System (SCCS)</a:t>
            </a:r>
          </a:p>
          <a:p>
            <a:pPr lvl="1"/>
            <a:r>
              <a:rPr lang="en-US" dirty="0"/>
              <a:t>Closed source, part of UNIX</a:t>
            </a:r>
          </a:p>
          <a:p>
            <a:endParaRPr lang="en-US" dirty="0"/>
          </a:p>
          <a:p>
            <a:r>
              <a:rPr lang="en-US" dirty="0"/>
              <a:t>(1982) Revision Control System(RCS) </a:t>
            </a:r>
          </a:p>
          <a:p>
            <a:pPr lvl="1"/>
            <a:r>
              <a:rPr lang="en-US" dirty="0"/>
              <a:t>Open source</a:t>
            </a:r>
          </a:p>
          <a:p>
            <a:pPr lvl="1"/>
            <a:endParaRPr lang="en-US" dirty="0"/>
          </a:p>
          <a:p>
            <a:r>
              <a:rPr lang="en-US" dirty="0"/>
              <a:t>(1986) Concurrent Versions System (CVS)</a:t>
            </a:r>
          </a:p>
          <a:p>
            <a:pPr lvl="1"/>
            <a:r>
              <a:rPr lang="en-US" dirty="0"/>
              <a:t>Open source</a:t>
            </a:r>
          </a:p>
          <a:p>
            <a:pPr lvl="1"/>
            <a:endParaRPr lang="en-US" dirty="0"/>
          </a:p>
          <a:p>
            <a:r>
              <a:rPr lang="en-US" dirty="0"/>
              <a:t>(2000) Apache Subversion (SVN) 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2030" y="3648869"/>
            <a:ext cx="1733320" cy="1498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7224" y="1408907"/>
            <a:ext cx="990600" cy="1339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8066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4500" y="84463"/>
            <a:ext cx="7886700" cy="1104636"/>
          </a:xfrm>
        </p:spPr>
        <p:txBody>
          <a:bodyPr/>
          <a:lstStyle/>
          <a:p>
            <a:r>
              <a:rPr lang="en-US" b="1" dirty="0"/>
              <a:t>How Do I Merge A Branch?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6700" y="1028701"/>
            <a:ext cx="88392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From the branch into which you want to merge another branch….</a:t>
            </a:r>
          </a:p>
          <a:p>
            <a:pPr marL="0" indent="0">
              <a:buNone/>
            </a:pPr>
            <a:endParaRPr lang="en-US" dirty="0">
              <a:solidFill>
                <a:srgbClr val="0000FF"/>
              </a:solidFill>
            </a:endParaRPr>
          </a:p>
          <a:p>
            <a:pPr marL="0" indent="0">
              <a:buNone/>
            </a:pPr>
            <a:r>
              <a:rPr lang="en-US" dirty="0" err="1">
                <a:solidFill>
                  <a:srgbClr val="0000FF"/>
                </a:solidFill>
              </a:rPr>
              <a:t>git</a:t>
            </a:r>
            <a:r>
              <a:rPr lang="en-US" dirty="0">
                <a:solidFill>
                  <a:srgbClr val="0000FF"/>
                </a:solidFill>
              </a:rPr>
              <a:t> merge </a:t>
            </a:r>
            <a:r>
              <a:rPr lang="en-US" dirty="0" err="1"/>
              <a:t>branch_to_merge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800" i="1" dirty="0"/>
              <a:t>Note</a:t>
            </a:r>
            <a:r>
              <a:rPr lang="en-US" sz="2800" dirty="0"/>
              <a:t>: Always have a clean working directory when merging</a:t>
            </a:r>
          </a:p>
        </p:txBody>
      </p:sp>
      <p:pic>
        <p:nvPicPr>
          <p:cNvPr id="4" name="Picture 3" descr="Screen Shot 2016-05-03 at 11.12.0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500" y="2277207"/>
            <a:ext cx="5334000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8001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 txBox="1">
            <a:spLocks noGrp="1"/>
          </p:cNvSpPr>
          <p:nvPr>
            <p:ph idx="1"/>
          </p:nvPr>
        </p:nvSpPr>
        <p:spPr>
          <a:xfrm>
            <a:off x="345537" y="163732"/>
            <a:ext cx="8520500" cy="9705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2800" dirty="0"/>
              <a:t>“</a:t>
            </a:r>
            <a:r>
              <a:rPr lang="en-US" sz="2800" b="1" dirty="0"/>
              <a:t>fast-forward</a:t>
            </a:r>
            <a:r>
              <a:rPr lang="en-US" sz="2800" dirty="0"/>
              <a:t>” merge occurs when HEAD of master   </a:t>
            </a:r>
          </a:p>
          <a:p>
            <a:pPr marL="0" indent="0">
              <a:buNone/>
            </a:pPr>
            <a:r>
              <a:rPr lang="en-US" sz="2800" dirty="0"/>
              <a:t>  branch is seen when looking back</a:t>
            </a:r>
          </a:p>
        </p:txBody>
      </p:sp>
      <p:sp>
        <p:nvSpPr>
          <p:cNvPr id="5" name="Rectangle 4"/>
          <p:cNvSpPr/>
          <p:nvPr/>
        </p:nvSpPr>
        <p:spPr>
          <a:xfrm>
            <a:off x="1296043" y="1612213"/>
            <a:ext cx="1000126" cy="3429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Y4f7uiPRRo</a:t>
            </a:r>
          </a:p>
        </p:txBody>
      </p:sp>
      <p:sp>
        <p:nvSpPr>
          <p:cNvPr id="6" name="Rectangle 5"/>
          <p:cNvSpPr/>
          <p:nvPr/>
        </p:nvSpPr>
        <p:spPr>
          <a:xfrm>
            <a:off x="2596206" y="1612213"/>
            <a:ext cx="1000126" cy="3429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Pu87rRi4DD</a:t>
            </a:r>
          </a:p>
        </p:txBody>
      </p:sp>
      <p:sp>
        <p:nvSpPr>
          <p:cNvPr id="7" name="Rectangle 6"/>
          <p:cNvSpPr/>
          <p:nvPr/>
        </p:nvSpPr>
        <p:spPr>
          <a:xfrm>
            <a:off x="3846362" y="1612213"/>
            <a:ext cx="1000126" cy="3429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Qs2o0k64ja</a:t>
            </a:r>
          </a:p>
        </p:txBody>
      </p:sp>
      <p:sp>
        <p:nvSpPr>
          <p:cNvPr id="8" name="Rectangle 7"/>
          <p:cNvSpPr/>
          <p:nvPr/>
        </p:nvSpPr>
        <p:spPr>
          <a:xfrm>
            <a:off x="5096519" y="1612213"/>
            <a:ext cx="1000126" cy="3429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i7Ewd37kL9</a:t>
            </a:r>
          </a:p>
        </p:txBody>
      </p:sp>
      <p:cxnSp>
        <p:nvCxnSpPr>
          <p:cNvPr id="9" name="Straight Connector 8"/>
          <p:cNvCxnSpPr>
            <a:cxnSpLocks/>
            <a:stCxn id="5" idx="3"/>
            <a:endCxn id="6" idx="1"/>
          </p:cNvCxnSpPr>
          <p:nvPr/>
        </p:nvCxnSpPr>
        <p:spPr>
          <a:xfrm>
            <a:off x="2296168" y="1783663"/>
            <a:ext cx="30003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cxnSpLocks/>
            <a:stCxn id="6" idx="3"/>
            <a:endCxn id="7" idx="1"/>
          </p:cNvCxnSpPr>
          <p:nvPr/>
        </p:nvCxnSpPr>
        <p:spPr>
          <a:xfrm>
            <a:off x="3596333" y="1783663"/>
            <a:ext cx="25003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cxnSpLocks/>
            <a:stCxn id="7" idx="3"/>
            <a:endCxn id="8" idx="1"/>
          </p:cNvCxnSpPr>
          <p:nvPr/>
        </p:nvCxnSpPr>
        <p:spPr>
          <a:xfrm>
            <a:off x="4846490" y="1783663"/>
            <a:ext cx="25003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cxnSpLocks/>
            <a:stCxn id="8" idx="2"/>
          </p:cNvCxnSpPr>
          <p:nvPr/>
        </p:nvCxnSpPr>
        <p:spPr>
          <a:xfrm>
            <a:off x="5596581" y="1955114"/>
            <a:ext cx="371474" cy="3683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5815655" y="2323413"/>
            <a:ext cx="1000126" cy="3429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h4Rt5uEl9p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238195" y="760453"/>
            <a:ext cx="7143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HEAD</a:t>
            </a:r>
          </a:p>
        </p:txBody>
      </p:sp>
      <p:sp>
        <p:nvSpPr>
          <p:cNvPr id="30" name="Rectangle 29"/>
          <p:cNvSpPr/>
          <p:nvPr/>
        </p:nvSpPr>
        <p:spPr>
          <a:xfrm>
            <a:off x="317349" y="4299117"/>
            <a:ext cx="1000126" cy="3429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Y4f7uiPRRo</a:t>
            </a:r>
          </a:p>
        </p:txBody>
      </p:sp>
      <p:sp>
        <p:nvSpPr>
          <p:cNvPr id="31" name="Rectangle 30"/>
          <p:cNvSpPr/>
          <p:nvPr/>
        </p:nvSpPr>
        <p:spPr>
          <a:xfrm>
            <a:off x="1617513" y="4299117"/>
            <a:ext cx="1000126" cy="3429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Pu87rRi4DD</a:t>
            </a:r>
          </a:p>
        </p:txBody>
      </p:sp>
      <p:sp>
        <p:nvSpPr>
          <p:cNvPr id="32" name="Rectangle 31"/>
          <p:cNvSpPr/>
          <p:nvPr/>
        </p:nvSpPr>
        <p:spPr>
          <a:xfrm>
            <a:off x="2867669" y="4299117"/>
            <a:ext cx="1000126" cy="3429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Qs2o0k64ja</a:t>
            </a:r>
          </a:p>
        </p:txBody>
      </p:sp>
      <p:sp>
        <p:nvSpPr>
          <p:cNvPr id="33" name="Rectangle 32"/>
          <p:cNvSpPr/>
          <p:nvPr/>
        </p:nvSpPr>
        <p:spPr>
          <a:xfrm>
            <a:off x="4117825" y="4299117"/>
            <a:ext cx="1000126" cy="3429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i7Ewd37kL9</a:t>
            </a:r>
          </a:p>
        </p:txBody>
      </p:sp>
      <p:cxnSp>
        <p:nvCxnSpPr>
          <p:cNvPr id="34" name="Straight Connector 33"/>
          <p:cNvCxnSpPr>
            <a:stCxn id="30" idx="3"/>
            <a:endCxn id="31" idx="1"/>
          </p:cNvCxnSpPr>
          <p:nvPr/>
        </p:nvCxnSpPr>
        <p:spPr>
          <a:xfrm>
            <a:off x="1317475" y="4470567"/>
            <a:ext cx="30003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31" idx="3"/>
            <a:endCxn id="32" idx="1"/>
          </p:cNvCxnSpPr>
          <p:nvPr/>
        </p:nvCxnSpPr>
        <p:spPr>
          <a:xfrm>
            <a:off x="2617641" y="4470567"/>
            <a:ext cx="25003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32" idx="3"/>
            <a:endCxn id="33" idx="1"/>
          </p:cNvCxnSpPr>
          <p:nvPr/>
        </p:nvCxnSpPr>
        <p:spPr>
          <a:xfrm>
            <a:off x="3867796" y="4470567"/>
            <a:ext cx="25003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33" idx="2"/>
          </p:cNvCxnSpPr>
          <p:nvPr/>
        </p:nvCxnSpPr>
        <p:spPr>
          <a:xfrm>
            <a:off x="4617888" y="4642018"/>
            <a:ext cx="371474" cy="3683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Rectangle 37"/>
          <p:cNvSpPr/>
          <p:nvPr/>
        </p:nvSpPr>
        <p:spPr>
          <a:xfrm>
            <a:off x="4836962" y="5010317"/>
            <a:ext cx="1000126" cy="3429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h4Rt5uEl9p</a:t>
            </a:r>
          </a:p>
        </p:txBody>
      </p:sp>
      <p:sp>
        <p:nvSpPr>
          <p:cNvPr id="39" name="Rectangle 38"/>
          <p:cNvSpPr/>
          <p:nvPr/>
        </p:nvSpPr>
        <p:spPr>
          <a:xfrm>
            <a:off x="6081563" y="5010317"/>
            <a:ext cx="1000126" cy="3429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Ge8r67elOp</a:t>
            </a:r>
          </a:p>
        </p:txBody>
      </p:sp>
      <p:cxnSp>
        <p:nvCxnSpPr>
          <p:cNvPr id="40" name="Straight Connector 39"/>
          <p:cNvCxnSpPr>
            <a:endCxn id="39" idx="1"/>
          </p:cNvCxnSpPr>
          <p:nvPr/>
        </p:nvCxnSpPr>
        <p:spPr>
          <a:xfrm>
            <a:off x="5831534" y="5181767"/>
            <a:ext cx="25003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Rectangle 40"/>
          <p:cNvSpPr/>
          <p:nvPr/>
        </p:nvSpPr>
        <p:spPr>
          <a:xfrm>
            <a:off x="5370362" y="4292767"/>
            <a:ext cx="1000126" cy="3429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he8o9iKlreD</a:t>
            </a:r>
          </a:p>
        </p:txBody>
      </p:sp>
      <p:cxnSp>
        <p:nvCxnSpPr>
          <p:cNvPr id="42" name="Straight Connector 41"/>
          <p:cNvCxnSpPr>
            <a:endCxn id="41" idx="1"/>
          </p:cNvCxnSpPr>
          <p:nvPr/>
        </p:nvCxnSpPr>
        <p:spPr>
          <a:xfrm>
            <a:off x="5120333" y="4464217"/>
            <a:ext cx="25003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Rectangle 42"/>
          <p:cNvSpPr/>
          <p:nvPr/>
        </p:nvSpPr>
        <p:spPr>
          <a:xfrm>
            <a:off x="6622106" y="4299117"/>
            <a:ext cx="1000126" cy="3429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kle987yYieo</a:t>
            </a:r>
          </a:p>
        </p:txBody>
      </p:sp>
      <p:cxnSp>
        <p:nvCxnSpPr>
          <p:cNvPr id="44" name="Straight Connector 43"/>
          <p:cNvCxnSpPr>
            <a:endCxn id="43" idx="1"/>
          </p:cNvCxnSpPr>
          <p:nvPr/>
        </p:nvCxnSpPr>
        <p:spPr>
          <a:xfrm>
            <a:off x="6372077" y="4470567"/>
            <a:ext cx="25003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7865912" y="4305467"/>
            <a:ext cx="1000126" cy="3429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mN34i4uwQ</a:t>
            </a:r>
          </a:p>
        </p:txBody>
      </p:sp>
      <p:cxnSp>
        <p:nvCxnSpPr>
          <p:cNvPr id="46" name="Straight Connector 45"/>
          <p:cNvCxnSpPr/>
          <p:nvPr/>
        </p:nvCxnSpPr>
        <p:spPr>
          <a:xfrm>
            <a:off x="7615883" y="4476917"/>
            <a:ext cx="25003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stCxn id="39" idx="3"/>
            <a:endCxn id="45" idx="2"/>
          </p:cNvCxnSpPr>
          <p:nvPr/>
        </p:nvCxnSpPr>
        <p:spPr>
          <a:xfrm flipV="1">
            <a:off x="7081687" y="4648367"/>
            <a:ext cx="1284288" cy="5334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6263719" y="1953566"/>
            <a:ext cx="7143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HEAD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8093550" y="3923436"/>
            <a:ext cx="7143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HEAD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6457393" y="4653686"/>
            <a:ext cx="7143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HEAD</a:t>
            </a:r>
          </a:p>
        </p:txBody>
      </p:sp>
      <p:cxnSp>
        <p:nvCxnSpPr>
          <p:cNvPr id="52" name="Straight Arrow Connector 51"/>
          <p:cNvCxnSpPr/>
          <p:nvPr/>
        </p:nvCxnSpPr>
        <p:spPr>
          <a:xfrm flipV="1">
            <a:off x="7026380" y="2035083"/>
            <a:ext cx="101194" cy="48002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228600" y="1598998"/>
            <a:ext cx="836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master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4298873" y="2330438"/>
            <a:ext cx="1350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new_branch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345539" y="3086102"/>
            <a:ext cx="844333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“</a:t>
            </a:r>
            <a:r>
              <a:rPr lang="en-US" sz="2800" b="1" dirty="0"/>
              <a:t>recursive</a:t>
            </a:r>
            <a:r>
              <a:rPr lang="en-US" sz="2800" dirty="0"/>
              <a:t>”</a:t>
            </a:r>
            <a:r>
              <a:rPr lang="en-US" sz="2800" b="1" dirty="0"/>
              <a:t> </a:t>
            </a:r>
            <a:r>
              <a:rPr lang="en-US" sz="2800" dirty="0"/>
              <a:t>merge occurs by looking back and combining</a:t>
            </a:r>
          </a:p>
          <a:p>
            <a:r>
              <a:rPr lang="en-US" sz="2800" dirty="0"/>
              <a:t>       ancestors to resolve merge</a:t>
            </a:r>
          </a:p>
        </p:txBody>
      </p:sp>
      <p:cxnSp>
        <p:nvCxnSpPr>
          <p:cNvPr id="51" name="Straight Connector 50"/>
          <p:cNvCxnSpPr/>
          <p:nvPr/>
        </p:nvCxnSpPr>
        <p:spPr>
          <a:xfrm>
            <a:off x="6098498" y="1788981"/>
            <a:ext cx="25003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6715624" y="3912459"/>
            <a:ext cx="7143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HEAD</a:t>
            </a:r>
          </a:p>
        </p:txBody>
      </p:sp>
    </p:spTree>
    <p:extLst>
      <p:ext uri="{BB962C8B-B14F-4D97-AF65-F5344CB8AC3E}">
        <p14:creationId xmlns:p14="http://schemas.microsoft.com/office/powerpoint/2010/main" val="1534344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61 -0.00186 L 0.05712 -0.10394 " pathEditMode="fixed" rAng="0" ptsTypes="AA">
                                      <p:cBhvr>
                                        <p:cTn id="17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26" y="-5116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83333E-6 -2.59259E-6 L 0.02969 -0.10787 " pathEditMode="relative" ptsTypes="AA">
                                      <p:cBhvr>
                                        <p:cTn id="22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/>
      <p:bldP spid="45" grpId="0" animBg="1"/>
      <p:bldP spid="48" grpId="0"/>
      <p:bldP spid="49" grpId="0"/>
      <p:bldP spid="50" grpId="0"/>
      <p:bldP spid="56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</p:spPr>
        <p:txBody>
          <a:bodyPr/>
          <a:lstStyle/>
          <a:p>
            <a:r>
              <a:rPr lang="en-US" dirty="0"/>
              <a:t>Merge Conflicts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451613"/>
            <a:ext cx="7886700" cy="3626115"/>
          </a:xfrm>
        </p:spPr>
        <p:txBody>
          <a:bodyPr>
            <a:normAutofit/>
          </a:bodyPr>
          <a:lstStyle/>
          <a:p>
            <a:r>
              <a:rPr lang="en-US" dirty="0"/>
              <a:t>What if there are two changes to same line in two different commits?</a:t>
            </a:r>
          </a:p>
        </p:txBody>
      </p:sp>
      <p:pic>
        <p:nvPicPr>
          <p:cNvPr id="4" name="Picture 3" descr="Screen Shot 2016-05-03 at 11.41.5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736675"/>
            <a:ext cx="7662214" cy="94773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142695" y="2133600"/>
            <a:ext cx="1371600" cy="2057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apple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307796" y="4284703"/>
            <a:ext cx="3232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master                      </a:t>
            </a:r>
            <a:r>
              <a:rPr lang="en-US" b="1" dirty="0" err="1"/>
              <a:t>new_feature</a:t>
            </a:r>
            <a:endParaRPr lang="en-US" b="1" dirty="0"/>
          </a:p>
        </p:txBody>
      </p:sp>
      <p:sp>
        <p:nvSpPr>
          <p:cNvPr id="8" name="Rectangle 7"/>
          <p:cNvSpPr/>
          <p:nvPr/>
        </p:nvSpPr>
        <p:spPr>
          <a:xfrm>
            <a:off x="4132990" y="2171700"/>
            <a:ext cx="1371600" cy="2057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banana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286003" y="1714501"/>
            <a:ext cx="900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file1.txt</a:t>
            </a:r>
          </a:p>
        </p:txBody>
      </p:sp>
      <p:sp>
        <p:nvSpPr>
          <p:cNvPr id="10" name="Rectangle 9"/>
          <p:cNvSpPr/>
          <p:nvPr/>
        </p:nvSpPr>
        <p:spPr>
          <a:xfrm>
            <a:off x="4343403" y="1720335"/>
            <a:ext cx="9001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file1.txt</a:t>
            </a:r>
          </a:p>
        </p:txBody>
      </p:sp>
    </p:spTree>
    <p:extLst>
      <p:ext uri="{BB962C8B-B14F-4D97-AF65-F5344CB8AC3E}">
        <p14:creationId xmlns:p14="http://schemas.microsoft.com/office/powerpoint/2010/main" val="424453059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Resolving merge conflicts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Git</a:t>
            </a:r>
            <a:r>
              <a:rPr lang="en-US" dirty="0"/>
              <a:t> will notate the conflict in the files!</a:t>
            </a:r>
          </a:p>
        </p:txBody>
      </p:sp>
      <p:pic>
        <p:nvPicPr>
          <p:cNvPr id="4" name="Picture 3" descr="Screen Shot 2016-05-03 at 11.46.5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301" y="1879601"/>
            <a:ext cx="3874168" cy="14224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22301" y="3751482"/>
            <a:ext cx="6971524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Solutions</a:t>
            </a:r>
            <a:r>
              <a:rPr lang="en-US" sz="2800" dirty="0"/>
              <a:t>:</a:t>
            </a:r>
          </a:p>
          <a:p>
            <a:pPr marL="342887" indent="-342887">
              <a:buAutoNum type="arabicPeriod"/>
            </a:pPr>
            <a:r>
              <a:rPr lang="en-US" sz="2800" dirty="0"/>
              <a:t>Abort the merge using</a:t>
            </a:r>
            <a:r>
              <a:rPr lang="en-US" sz="2800" dirty="0">
                <a:sym typeface="Wingdings"/>
              </a:rPr>
              <a:t> </a:t>
            </a:r>
            <a:r>
              <a:rPr lang="en-US" sz="2800" dirty="0" err="1">
                <a:solidFill>
                  <a:srgbClr val="0000FF"/>
                </a:solidFill>
              </a:rPr>
              <a:t>git</a:t>
            </a:r>
            <a:r>
              <a:rPr lang="en-US" sz="2800" dirty="0">
                <a:solidFill>
                  <a:srgbClr val="0000FF"/>
                </a:solidFill>
              </a:rPr>
              <a:t> merge –abort</a:t>
            </a:r>
          </a:p>
          <a:p>
            <a:pPr marL="342887" indent="-342887">
              <a:buAutoNum type="arabicPeriod"/>
            </a:pPr>
            <a:r>
              <a:rPr lang="en-US" sz="2800" dirty="0"/>
              <a:t>Manually fix the conflict</a:t>
            </a:r>
          </a:p>
          <a:p>
            <a:pPr marL="342887" indent="-342887">
              <a:buAutoNum type="arabicPeriod"/>
            </a:pPr>
            <a:r>
              <a:rPr lang="en-US" sz="2800" dirty="0"/>
              <a:t>Use a merge tool (there are many out there)</a:t>
            </a:r>
          </a:p>
        </p:txBody>
      </p:sp>
    </p:spTree>
    <p:extLst>
      <p:ext uri="{BB962C8B-B14F-4D97-AF65-F5344CB8AC3E}">
        <p14:creationId xmlns:p14="http://schemas.microsoft.com/office/powerpoint/2010/main" val="278981559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Graphing merge history</a:t>
            </a:r>
          </a:p>
        </p:txBody>
      </p:sp>
      <p:pic>
        <p:nvPicPr>
          <p:cNvPr id="4" name="Picture 3" descr="Screen Shot 2016-05-03 at 11.57.5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1" y="2552700"/>
            <a:ext cx="6616700" cy="312931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09600" y="1127780"/>
            <a:ext cx="58312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>
                <a:solidFill>
                  <a:srgbClr val="0000FF"/>
                </a:solidFill>
              </a:rPr>
              <a:t>git</a:t>
            </a:r>
            <a:r>
              <a:rPr lang="en-US" sz="2800" dirty="0">
                <a:solidFill>
                  <a:srgbClr val="0000FF"/>
                </a:solidFill>
              </a:rPr>
              <a:t> log --graph --</a:t>
            </a:r>
            <a:r>
              <a:rPr lang="en-US" sz="2800" dirty="0" err="1">
                <a:solidFill>
                  <a:srgbClr val="0000FF"/>
                </a:solidFill>
              </a:rPr>
              <a:t>oneline</a:t>
            </a:r>
            <a:r>
              <a:rPr lang="en-US" sz="2800" dirty="0">
                <a:solidFill>
                  <a:srgbClr val="0000FF"/>
                </a:solidFill>
              </a:rPr>
              <a:t> --all --decorate</a:t>
            </a:r>
          </a:p>
        </p:txBody>
      </p:sp>
    </p:spTree>
    <p:extLst>
      <p:ext uri="{BB962C8B-B14F-4D97-AF65-F5344CB8AC3E}">
        <p14:creationId xmlns:p14="http://schemas.microsoft.com/office/powerpoint/2010/main" val="139773260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Tips To Reduce Merge Pain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merge often</a:t>
            </a:r>
          </a:p>
          <a:p>
            <a:r>
              <a:rPr lang="en-US" dirty="0"/>
              <a:t>keep commits small/focused</a:t>
            </a:r>
          </a:p>
          <a:p>
            <a:r>
              <a:rPr lang="en-US" dirty="0"/>
              <a:t>bring changes occurring to master into your branch frequently (“tracking”)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195562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   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sz="4800" b="1" dirty="0"/>
              <a:t>    What is                                 ?</a:t>
            </a:r>
            <a:endParaRPr lang="en-US" sz="4800" dirty="0"/>
          </a:p>
        </p:txBody>
      </p:sp>
      <p:grpSp>
        <p:nvGrpSpPr>
          <p:cNvPr id="4" name="Group 3"/>
          <p:cNvGrpSpPr/>
          <p:nvPr/>
        </p:nvGrpSpPr>
        <p:grpSpPr>
          <a:xfrm>
            <a:off x="2590800" y="2001120"/>
            <a:ext cx="4495800" cy="3553544"/>
            <a:chOff x="4783667" y="1032933"/>
            <a:chExt cx="4495800" cy="3553544"/>
          </a:xfrm>
        </p:grpSpPr>
        <p:pic>
          <p:nvPicPr>
            <p:cNvPr id="5" name="Picture 4" descr="GitHub_Logo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83667" y="2743199"/>
              <a:ext cx="4495800" cy="1843278"/>
            </a:xfrm>
            <a:prstGeom prst="rect">
              <a:avLst/>
            </a:prstGeom>
          </p:spPr>
        </p:pic>
        <p:pic>
          <p:nvPicPr>
            <p:cNvPr id="6" name="Picture 5" descr="Octocat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51080" y="1032933"/>
              <a:ext cx="2210245" cy="183726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9906936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sz="5400" dirty="0"/>
          </a:p>
        </p:txBody>
      </p:sp>
      <p:pic>
        <p:nvPicPr>
          <p:cNvPr id="5" name="Picture 4" descr="Screen Shot 2016-05-04 at 2.36.0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58615"/>
            <a:ext cx="9144000" cy="4388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58721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C127EE-35A3-50D6-283C-E2695B9368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476D8D1-B11A-2814-A254-88AEB813C2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93222" y="1781022"/>
            <a:ext cx="4557556" cy="2152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58304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</p:spPr>
        <p:txBody>
          <a:bodyPr/>
          <a:lstStyle/>
          <a:p>
            <a:r>
              <a:rPr lang="en-US" dirty="0" err="1"/>
              <a:t>GitHub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5002964-7FC1-141F-A9D7-982BC234BC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342887" indent="-342887">
              <a:buFont typeface="Arial"/>
              <a:buChar char="•"/>
            </a:pPr>
            <a:r>
              <a:rPr lang="en-US" sz="2000" b="1" dirty="0"/>
              <a:t>a platform to host git code repositories</a:t>
            </a:r>
          </a:p>
          <a:p>
            <a:pPr marL="342887" indent="-342887">
              <a:buFont typeface="Arial"/>
              <a:buChar char="•"/>
            </a:pPr>
            <a:endParaRPr lang="en-US" sz="2000" dirty="0"/>
          </a:p>
          <a:p>
            <a:pPr marL="342887" indent="-342887">
              <a:buFont typeface="Arial"/>
              <a:buChar char="•"/>
            </a:pPr>
            <a:r>
              <a:rPr lang="en-US" sz="2000" dirty="0"/>
              <a:t>http://</a:t>
            </a:r>
            <a:r>
              <a:rPr lang="en-US" sz="2000" dirty="0" err="1"/>
              <a:t>github.com</a:t>
            </a:r>
            <a:endParaRPr lang="en-US" sz="2000" dirty="0"/>
          </a:p>
          <a:p>
            <a:pPr marL="342887" indent="-342887">
              <a:buFont typeface="Arial"/>
              <a:buChar char="•"/>
            </a:pPr>
            <a:endParaRPr lang="en-US" sz="2000" dirty="0"/>
          </a:p>
          <a:p>
            <a:pPr marL="342887" indent="-342887">
              <a:buFont typeface="Arial"/>
              <a:buChar char="•"/>
            </a:pPr>
            <a:r>
              <a:rPr lang="en-US" sz="2000" dirty="0"/>
              <a:t>launched in 2008</a:t>
            </a:r>
          </a:p>
          <a:p>
            <a:endParaRPr lang="en-US" sz="2000" dirty="0"/>
          </a:p>
          <a:p>
            <a:pPr marL="342887" indent="-342887">
              <a:buFont typeface="Arial"/>
              <a:buChar char="•"/>
            </a:pPr>
            <a:r>
              <a:rPr lang="en-US" sz="2000" dirty="0"/>
              <a:t>most popular Git host</a:t>
            </a:r>
          </a:p>
          <a:p>
            <a:pPr marL="342887" indent="-342887">
              <a:buFont typeface="Arial"/>
              <a:buChar char="•"/>
            </a:pPr>
            <a:endParaRPr lang="en-US" sz="2000" dirty="0"/>
          </a:p>
          <a:p>
            <a:pPr marL="342887" indent="-342887">
              <a:buFont typeface="Arial"/>
              <a:buChar char="•"/>
            </a:pPr>
            <a:r>
              <a:rPr lang="en-US" sz="2000" dirty="0"/>
              <a:t>allows users to collaborate on projects from anywhere</a:t>
            </a:r>
          </a:p>
          <a:p>
            <a:pPr marL="342887" indent="-342887">
              <a:buFont typeface="Arial"/>
              <a:buChar char="•"/>
            </a:pPr>
            <a:endParaRPr lang="en-US" sz="2000" dirty="0"/>
          </a:p>
          <a:p>
            <a:pPr marL="342887" indent="-342887">
              <a:buFont typeface="Arial"/>
              <a:buChar char="•"/>
            </a:pPr>
            <a:r>
              <a:rPr lang="en-US" sz="2000" dirty="0"/>
              <a:t>GitHub makes git social!</a:t>
            </a:r>
          </a:p>
          <a:p>
            <a:pPr marL="342887" indent="-342887">
              <a:buFont typeface="Arial"/>
              <a:buChar char="•"/>
            </a:pPr>
            <a:endParaRPr lang="en-US" sz="2000" dirty="0"/>
          </a:p>
          <a:p>
            <a:pPr marL="342887" indent="-342887">
              <a:buFont typeface="Arial"/>
              <a:buChar char="•"/>
            </a:pPr>
            <a:r>
              <a:rPr lang="en-US" sz="2000" dirty="0"/>
              <a:t>Free to start</a:t>
            </a:r>
          </a:p>
        </p:txBody>
      </p:sp>
    </p:spTree>
    <p:extLst>
      <p:ext uri="{BB962C8B-B14F-4D97-AF65-F5344CB8AC3E}">
        <p14:creationId xmlns:p14="http://schemas.microsoft.com/office/powerpoint/2010/main" val="6467137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</p:spPr>
        <p:txBody>
          <a:bodyPr/>
          <a:lstStyle/>
          <a:p>
            <a:r>
              <a:rPr lang="en-US" dirty="0"/>
              <a:t>…more history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21354"/>
            <a:ext cx="7886700" cy="3626115"/>
          </a:xfrm>
        </p:spPr>
        <p:txBody>
          <a:bodyPr>
            <a:normAutofit/>
          </a:bodyPr>
          <a:lstStyle/>
          <a:p>
            <a:r>
              <a:rPr lang="en-US" dirty="0"/>
              <a:t>(2000) </a:t>
            </a:r>
            <a:r>
              <a:rPr lang="en-US" dirty="0" err="1"/>
              <a:t>BitKeeper</a:t>
            </a:r>
            <a:r>
              <a:rPr lang="en-US" dirty="0"/>
              <a:t> SCM</a:t>
            </a:r>
          </a:p>
          <a:p>
            <a:pPr lvl="1"/>
            <a:r>
              <a:rPr lang="en-US" dirty="0"/>
              <a:t>Closed source, proprietary, used with  </a:t>
            </a:r>
          </a:p>
          <a:p>
            <a:pPr lvl="1"/>
            <a:r>
              <a:rPr lang="en-US" dirty="0"/>
              <a:t>Source code management of Linux kernel</a:t>
            </a:r>
          </a:p>
          <a:p>
            <a:pPr lvl="1"/>
            <a:r>
              <a:rPr lang="en-US" dirty="0"/>
              <a:t>Free until 2005</a:t>
            </a:r>
          </a:p>
          <a:p>
            <a:pPr lvl="1"/>
            <a:r>
              <a:rPr lang="en-US" dirty="0"/>
              <a:t>Distributed version control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8850" y="1409700"/>
            <a:ext cx="2476500" cy="58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14297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1FE96BC8-408B-961B-4F25-C47EC26AEE92}"/>
              </a:ext>
            </a:extLst>
          </p:cNvPr>
          <p:cNvGrpSpPr/>
          <p:nvPr/>
        </p:nvGrpSpPr>
        <p:grpSpPr>
          <a:xfrm>
            <a:off x="1037492" y="89733"/>
            <a:ext cx="7499839" cy="5591458"/>
            <a:chOff x="457200" y="-342900"/>
            <a:chExt cx="8483204" cy="6324600"/>
          </a:xfrm>
        </p:grpSpPr>
        <p:sp>
          <p:nvSpPr>
            <p:cNvPr id="38" name="Rounded Rectangle 37"/>
            <p:cNvSpPr/>
            <p:nvPr/>
          </p:nvSpPr>
          <p:spPr>
            <a:xfrm>
              <a:off x="495300" y="1790700"/>
              <a:ext cx="6553200" cy="41910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b="1" dirty="0">
                  <a:solidFill>
                    <a:srgbClr val="000000"/>
                  </a:solidFill>
                </a:rPr>
                <a:t>Local</a:t>
              </a:r>
            </a:p>
          </p:txBody>
        </p:sp>
        <p:sp>
          <p:nvSpPr>
            <p:cNvPr id="37" name="Rounded Rectangle 36"/>
            <p:cNvSpPr/>
            <p:nvPr/>
          </p:nvSpPr>
          <p:spPr>
            <a:xfrm>
              <a:off x="457200" y="-342900"/>
              <a:ext cx="6553200" cy="19050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b="1" dirty="0">
                  <a:solidFill>
                    <a:schemeClr val="tx1"/>
                  </a:solidFill>
                </a:rPr>
                <a:t>GitHub</a:t>
              </a:r>
            </a:p>
            <a:p>
              <a:r>
                <a:rPr lang="en-US" sz="1400" b="1" dirty="0">
                  <a:solidFill>
                    <a:schemeClr val="tx1"/>
                  </a:solidFill>
                </a:rPr>
                <a:t>remote</a:t>
              </a:r>
            </a:p>
            <a:p>
              <a:r>
                <a:rPr lang="en-US" sz="1400" b="1" dirty="0">
                  <a:solidFill>
                    <a:schemeClr val="tx1"/>
                  </a:solidFill>
                </a:rPr>
                <a:t> server</a:t>
              </a:r>
            </a:p>
          </p:txBody>
        </p:sp>
        <p:sp>
          <p:nvSpPr>
            <p:cNvPr id="4" name="Rounded Rectangle 3"/>
            <p:cNvSpPr/>
            <p:nvPr/>
          </p:nvSpPr>
          <p:spPr>
            <a:xfrm>
              <a:off x="2857500" y="38100"/>
              <a:ext cx="1181100" cy="6604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Forked branch</a:t>
              </a:r>
            </a:p>
          </p:txBody>
        </p:sp>
        <p:sp>
          <p:nvSpPr>
            <p:cNvPr id="5" name="Rounded Rectangle 4"/>
            <p:cNvSpPr/>
            <p:nvPr/>
          </p:nvSpPr>
          <p:spPr>
            <a:xfrm>
              <a:off x="5562600" y="38100"/>
              <a:ext cx="1181100" cy="6604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master</a:t>
              </a:r>
            </a:p>
          </p:txBody>
        </p:sp>
        <p:cxnSp>
          <p:nvCxnSpPr>
            <p:cNvPr id="7" name="Straight Arrow Connector 6"/>
            <p:cNvCxnSpPr>
              <a:cxnSpLocks/>
            </p:cNvCxnSpPr>
            <p:nvPr/>
          </p:nvCxnSpPr>
          <p:spPr>
            <a:xfrm flipH="1">
              <a:off x="4038600" y="190500"/>
              <a:ext cx="1524000" cy="0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>
              <a:cxnSpLocks/>
            </p:cNvCxnSpPr>
            <p:nvPr/>
          </p:nvCxnSpPr>
          <p:spPr>
            <a:xfrm>
              <a:off x="3143250" y="698501"/>
              <a:ext cx="0" cy="1267936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ounded Rectangle 9"/>
            <p:cNvSpPr/>
            <p:nvPr/>
          </p:nvSpPr>
          <p:spPr>
            <a:xfrm>
              <a:off x="2857500" y="2832101"/>
              <a:ext cx="1181100" cy="660400"/>
            </a:xfrm>
            <a:prstGeom prst="roundRect">
              <a:avLst/>
            </a:prstGeom>
            <a:solidFill>
              <a:srgbClr val="FC9C2B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repo</a:t>
              </a:r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2857500" y="3937001"/>
              <a:ext cx="1181100" cy="660400"/>
            </a:xfrm>
            <a:prstGeom prst="roundRect">
              <a:avLst/>
            </a:prstGeom>
            <a:solidFill>
              <a:srgbClr val="FFF757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accent6">
                      <a:lumMod val="75000"/>
                    </a:schemeClr>
                  </a:solidFill>
                </a:rPr>
                <a:t>Stage</a:t>
              </a:r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2857500" y="5016501"/>
              <a:ext cx="1181100" cy="6604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Working directory</a:t>
              </a:r>
            </a:p>
          </p:txBody>
        </p:sp>
        <p:cxnSp>
          <p:nvCxnSpPr>
            <p:cNvPr id="14" name="Straight Arrow Connector 13"/>
            <p:cNvCxnSpPr>
              <a:cxnSpLocks/>
            </p:cNvCxnSpPr>
            <p:nvPr/>
          </p:nvCxnSpPr>
          <p:spPr>
            <a:xfrm>
              <a:off x="3143250" y="3499367"/>
              <a:ext cx="0" cy="1517134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>
              <a:cxnSpLocks/>
            </p:cNvCxnSpPr>
            <p:nvPr/>
          </p:nvCxnSpPr>
          <p:spPr>
            <a:xfrm flipV="1">
              <a:off x="3733800" y="698501"/>
              <a:ext cx="0" cy="1267936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>
              <a:cxnSpLocks/>
            </p:cNvCxnSpPr>
            <p:nvPr/>
          </p:nvCxnSpPr>
          <p:spPr>
            <a:xfrm flipV="1">
              <a:off x="3733800" y="3492501"/>
              <a:ext cx="0" cy="444500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>
              <a:cxnSpLocks/>
            </p:cNvCxnSpPr>
            <p:nvPr/>
          </p:nvCxnSpPr>
          <p:spPr>
            <a:xfrm flipV="1">
              <a:off x="3733800" y="4597400"/>
              <a:ext cx="0" cy="419100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/>
            <p:cNvSpPr txBox="1"/>
            <p:nvPr/>
          </p:nvSpPr>
          <p:spPr>
            <a:xfrm>
              <a:off x="3881810" y="3499366"/>
              <a:ext cx="900888" cy="330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commit</a:t>
              </a:r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3881812" y="1966437"/>
              <a:ext cx="639919" cy="330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push</a:t>
              </a:r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2286003" y="735569"/>
              <a:ext cx="657358" cy="1024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pull/</a:t>
              </a:r>
            </a:p>
            <a:p>
              <a:r>
                <a:rPr lang="en-US" sz="1400" dirty="0"/>
                <a:t>fetch</a:t>
              </a:r>
            </a:p>
            <a:p>
              <a:endParaRPr lang="en-US" sz="1400" dirty="0"/>
            </a:p>
            <a:p>
              <a:endParaRPr lang="en-US" sz="1400" dirty="0"/>
            </a:p>
          </p:txBody>
        </p:sp>
        <p:cxnSp>
          <p:nvCxnSpPr>
            <p:cNvPr id="21" name="Straight Arrow Connector 20"/>
            <p:cNvCxnSpPr>
              <a:cxnSpLocks/>
            </p:cNvCxnSpPr>
            <p:nvPr/>
          </p:nvCxnSpPr>
          <p:spPr>
            <a:xfrm>
              <a:off x="4038600" y="495301"/>
              <a:ext cx="1524000" cy="18534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4208140" y="519669"/>
              <a:ext cx="1302793" cy="330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pull request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330816" y="-178831"/>
              <a:ext cx="556499" cy="330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fork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982799" y="4501635"/>
              <a:ext cx="538930" cy="330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add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112074" y="3550168"/>
              <a:ext cx="1034514" cy="330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checkout</a:t>
              </a:r>
            </a:p>
          </p:txBody>
        </p:sp>
        <p:cxnSp>
          <p:nvCxnSpPr>
            <p:cNvPr id="35" name="Straight Arrow Connector 34"/>
            <p:cNvCxnSpPr>
              <a:cxnSpLocks/>
            </p:cNvCxnSpPr>
            <p:nvPr/>
          </p:nvCxnSpPr>
          <p:spPr>
            <a:xfrm>
              <a:off x="3143250" y="2324100"/>
              <a:ext cx="0" cy="508000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/>
            <p:cNvSpPr txBox="1"/>
            <p:nvPr/>
          </p:nvSpPr>
          <p:spPr>
            <a:xfrm>
              <a:off x="2235202" y="2335769"/>
              <a:ext cx="783933" cy="330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merge</a:t>
              </a:r>
            </a:p>
          </p:txBody>
        </p:sp>
        <p:sp>
          <p:nvSpPr>
            <p:cNvPr id="62" name="Rounded Rectangle 61"/>
            <p:cNvSpPr/>
            <p:nvPr/>
          </p:nvSpPr>
          <p:spPr>
            <a:xfrm>
              <a:off x="2103810" y="1966436"/>
              <a:ext cx="2759464" cy="339804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origin/master “branch”</a:t>
              </a:r>
            </a:p>
          </p:txBody>
        </p:sp>
        <p:cxnSp>
          <p:nvCxnSpPr>
            <p:cNvPr id="65" name="Straight Arrow Connector 64"/>
            <p:cNvCxnSpPr>
              <a:cxnSpLocks/>
            </p:cNvCxnSpPr>
            <p:nvPr/>
          </p:nvCxnSpPr>
          <p:spPr>
            <a:xfrm flipV="1">
              <a:off x="3733800" y="2324100"/>
              <a:ext cx="0" cy="470932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Rectangle 65"/>
            <p:cNvSpPr/>
            <p:nvPr/>
          </p:nvSpPr>
          <p:spPr>
            <a:xfrm>
              <a:off x="3814192" y="2342636"/>
              <a:ext cx="783933" cy="33037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dirty="0"/>
                <a:t>merge</a:t>
              </a:r>
            </a:p>
          </p:txBody>
        </p:sp>
        <p:sp>
          <p:nvSpPr>
            <p:cNvPr id="68" name="Rounded Rectangle 67"/>
            <p:cNvSpPr/>
            <p:nvPr/>
          </p:nvSpPr>
          <p:spPr>
            <a:xfrm>
              <a:off x="6248400" y="2095500"/>
              <a:ext cx="2438400" cy="2221468"/>
            </a:xfrm>
            <a:prstGeom prst="round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rgbClr val="00009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origin/master references remote server branch and tries to stay in sync</a:t>
              </a:r>
            </a:p>
            <a:p>
              <a:pPr algn="ctr"/>
              <a:endParaRPr lang="en-US" sz="1400" dirty="0"/>
            </a:p>
          </p:txBody>
        </p:sp>
        <p:cxnSp>
          <p:nvCxnSpPr>
            <p:cNvPr id="70" name="Straight Arrow Connector 69"/>
            <p:cNvCxnSpPr>
              <a:cxnSpLocks/>
            </p:cNvCxnSpPr>
            <p:nvPr/>
          </p:nvCxnSpPr>
          <p:spPr>
            <a:xfrm flipH="1" flipV="1">
              <a:off x="4893063" y="2212896"/>
              <a:ext cx="1355338" cy="339804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TextBox 70"/>
            <p:cNvSpPr txBox="1"/>
            <p:nvPr/>
          </p:nvSpPr>
          <p:spPr>
            <a:xfrm>
              <a:off x="3843827" y="1192769"/>
              <a:ext cx="639919" cy="330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push</a:t>
              </a:r>
            </a:p>
          </p:txBody>
        </p:sp>
        <p:cxnSp>
          <p:nvCxnSpPr>
            <p:cNvPr id="80" name="Straight Arrow Connector 79"/>
            <p:cNvCxnSpPr>
              <a:cxnSpLocks/>
            </p:cNvCxnSpPr>
            <p:nvPr/>
          </p:nvCxnSpPr>
          <p:spPr>
            <a:xfrm flipH="1" flipV="1">
              <a:off x="6819900" y="698500"/>
              <a:ext cx="723900" cy="190500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TextBox 80"/>
            <p:cNvSpPr txBox="1"/>
            <p:nvPr/>
          </p:nvSpPr>
          <p:spPr>
            <a:xfrm>
              <a:off x="7543803" y="698501"/>
              <a:ext cx="1396601" cy="5616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someone </a:t>
              </a:r>
            </a:p>
            <a:p>
              <a:r>
                <a:rPr lang="en-US" sz="1400" dirty="0"/>
                <a:t>else’s master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3762089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</p:spPr>
        <p:txBody>
          <a:bodyPr/>
          <a:lstStyle/>
          <a:p>
            <a:r>
              <a:rPr lang="en-US" dirty="0"/>
              <a:t>Important To Remember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21354"/>
            <a:ext cx="7886700" cy="3626115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Sometimes developers choose to place repo on </a:t>
            </a:r>
            <a:r>
              <a:rPr lang="en-US" dirty="0" err="1"/>
              <a:t>GitHub</a:t>
            </a:r>
            <a:r>
              <a:rPr lang="en-US" dirty="0"/>
              <a:t> as a centralized place where everyone commits changes, but it doesn’t have to be on </a:t>
            </a:r>
            <a:r>
              <a:rPr lang="en-US" dirty="0" err="1"/>
              <a:t>GitHub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266412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49266"/>
            <a:ext cx="9144000" cy="647024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626615" y="5904582"/>
            <a:ext cx="250542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i="1" dirty="0"/>
              <a:t>Source</a:t>
            </a:r>
            <a:r>
              <a:rPr lang="en-US" sz="1600" dirty="0"/>
              <a:t>: http://</a:t>
            </a:r>
            <a:r>
              <a:rPr lang="en-US" sz="1600" dirty="0" err="1"/>
              <a:t>bit.ly</a:t>
            </a:r>
            <a:r>
              <a:rPr lang="en-US" sz="1600" dirty="0"/>
              <a:t>/1rvzjp9</a:t>
            </a:r>
          </a:p>
        </p:txBody>
      </p:sp>
    </p:spTree>
    <p:extLst>
      <p:ext uri="{BB962C8B-B14F-4D97-AF65-F5344CB8AC3E}">
        <p14:creationId xmlns:p14="http://schemas.microsoft.com/office/powerpoint/2010/main" val="71564841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05-04 at 5.28.0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266700"/>
            <a:ext cx="8458200" cy="5383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11058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</p:spPr>
        <p:txBody>
          <a:bodyPr>
            <a:normAutofit/>
          </a:bodyPr>
          <a:lstStyle/>
          <a:p>
            <a:r>
              <a:rPr lang="en-US" dirty="0"/>
              <a:t>Copying (cloning) files from remote repo to local machine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21354"/>
            <a:ext cx="7886700" cy="3626115"/>
          </a:xfrm>
        </p:spPr>
        <p:txBody>
          <a:bodyPr/>
          <a:lstStyle/>
          <a:p>
            <a:r>
              <a:rPr lang="en-US" dirty="0" err="1"/>
              <a:t>git</a:t>
            </a:r>
            <a:r>
              <a:rPr lang="en-US" dirty="0"/>
              <a:t> clone URL  &lt;</a:t>
            </a:r>
            <a:r>
              <a:rPr lang="en-US" dirty="0" err="1"/>
              <a:t>new_dir_name</a:t>
            </a:r>
            <a:r>
              <a:rPr lang="en-US" dirty="0"/>
              <a:t>&gt;</a:t>
            </a:r>
          </a:p>
        </p:txBody>
      </p:sp>
      <p:pic>
        <p:nvPicPr>
          <p:cNvPr id="4" name="Picture 3" descr="Screen Shot 2016-05-04 at 5.26.5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1918552"/>
            <a:ext cx="8140700" cy="375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09091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51A2D84F-8124-76A7-BC02-43222C37295E}"/>
              </a:ext>
            </a:extLst>
          </p:cNvPr>
          <p:cNvGrpSpPr/>
          <p:nvPr/>
        </p:nvGrpSpPr>
        <p:grpSpPr>
          <a:xfrm>
            <a:off x="1315916" y="0"/>
            <a:ext cx="7357876" cy="5663616"/>
            <a:chOff x="457200" y="-342900"/>
            <a:chExt cx="8216592" cy="6324600"/>
          </a:xfrm>
        </p:grpSpPr>
        <p:sp>
          <p:nvSpPr>
            <p:cNvPr id="38" name="Rounded Rectangle 37"/>
            <p:cNvSpPr/>
            <p:nvPr/>
          </p:nvSpPr>
          <p:spPr>
            <a:xfrm>
              <a:off x="495300" y="1790700"/>
              <a:ext cx="6553200" cy="41910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000" b="1" dirty="0">
                  <a:solidFill>
                    <a:srgbClr val="000000"/>
                  </a:solidFill>
                </a:rPr>
                <a:t>Local</a:t>
              </a:r>
            </a:p>
          </p:txBody>
        </p:sp>
        <p:sp>
          <p:nvSpPr>
            <p:cNvPr id="37" name="Rounded Rectangle 36"/>
            <p:cNvSpPr/>
            <p:nvPr/>
          </p:nvSpPr>
          <p:spPr>
            <a:xfrm>
              <a:off x="457200" y="-342900"/>
              <a:ext cx="6553200" cy="19050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000" b="1" dirty="0" err="1">
                  <a:solidFill>
                    <a:schemeClr val="tx1"/>
                  </a:solidFill>
                </a:rPr>
                <a:t>GitHub</a:t>
              </a:r>
              <a:endParaRPr lang="en-US" sz="2000" b="1" dirty="0">
                <a:solidFill>
                  <a:schemeClr val="tx1"/>
                </a:solidFill>
              </a:endParaRPr>
            </a:p>
            <a:p>
              <a:r>
                <a:rPr lang="en-US" sz="2000" b="1" dirty="0">
                  <a:solidFill>
                    <a:schemeClr val="tx1"/>
                  </a:solidFill>
                </a:rPr>
                <a:t>remote</a:t>
              </a:r>
            </a:p>
            <a:p>
              <a:r>
                <a:rPr lang="en-US" sz="2000" b="1" dirty="0">
                  <a:solidFill>
                    <a:schemeClr val="tx1"/>
                  </a:solidFill>
                </a:rPr>
                <a:t> server</a:t>
              </a:r>
            </a:p>
          </p:txBody>
        </p:sp>
        <p:sp>
          <p:nvSpPr>
            <p:cNvPr id="4" name="Rounded Rectangle 3"/>
            <p:cNvSpPr/>
            <p:nvPr/>
          </p:nvSpPr>
          <p:spPr>
            <a:xfrm>
              <a:off x="2857500" y="38100"/>
              <a:ext cx="1181100" cy="6604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Forked branch</a:t>
              </a:r>
            </a:p>
          </p:txBody>
        </p:sp>
        <p:sp>
          <p:nvSpPr>
            <p:cNvPr id="5" name="Rounded Rectangle 4"/>
            <p:cNvSpPr/>
            <p:nvPr/>
          </p:nvSpPr>
          <p:spPr>
            <a:xfrm>
              <a:off x="5562600" y="38100"/>
              <a:ext cx="1181100" cy="6604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master</a:t>
              </a:r>
            </a:p>
          </p:txBody>
        </p:sp>
        <p:cxnSp>
          <p:nvCxnSpPr>
            <p:cNvPr id="7" name="Straight Arrow Connector 6"/>
            <p:cNvCxnSpPr/>
            <p:nvPr/>
          </p:nvCxnSpPr>
          <p:spPr>
            <a:xfrm flipH="1">
              <a:off x="4038600" y="190500"/>
              <a:ext cx="1524000" cy="0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>
              <a:off x="3143250" y="698501"/>
              <a:ext cx="0" cy="1267936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ounded Rectangle 9"/>
            <p:cNvSpPr/>
            <p:nvPr/>
          </p:nvSpPr>
          <p:spPr>
            <a:xfrm>
              <a:off x="2857500" y="2832101"/>
              <a:ext cx="1181100" cy="660400"/>
            </a:xfrm>
            <a:prstGeom prst="roundRect">
              <a:avLst/>
            </a:prstGeom>
            <a:solidFill>
              <a:srgbClr val="FC9C2B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repo</a:t>
              </a:r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2857500" y="3937001"/>
              <a:ext cx="1181100" cy="660400"/>
            </a:xfrm>
            <a:prstGeom prst="roundRect">
              <a:avLst/>
            </a:prstGeom>
            <a:solidFill>
              <a:srgbClr val="FFF757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accent6">
                      <a:lumMod val="75000"/>
                    </a:schemeClr>
                  </a:solidFill>
                </a:rPr>
                <a:t>Stage</a:t>
              </a:r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2857500" y="5016501"/>
              <a:ext cx="1181100" cy="6604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Working directory</a:t>
              </a:r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>
              <a:off x="3143250" y="3499367"/>
              <a:ext cx="0" cy="1517134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 flipV="1">
              <a:off x="3733800" y="698501"/>
              <a:ext cx="0" cy="1267936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/>
            <p:nvPr/>
          </p:nvCxnSpPr>
          <p:spPr>
            <a:xfrm flipV="1">
              <a:off x="3733800" y="3492501"/>
              <a:ext cx="0" cy="444500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/>
            <p:nvPr/>
          </p:nvCxnSpPr>
          <p:spPr>
            <a:xfrm flipV="1">
              <a:off x="3733800" y="4597400"/>
              <a:ext cx="0" cy="419100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/>
            <p:cNvSpPr txBox="1"/>
            <p:nvPr/>
          </p:nvSpPr>
          <p:spPr>
            <a:xfrm>
              <a:off x="3881810" y="3499367"/>
              <a:ext cx="74103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commit</a:t>
              </a:r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3881812" y="1966437"/>
              <a:ext cx="53893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push</a:t>
              </a:r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2286003" y="735570"/>
              <a:ext cx="552139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pull/</a:t>
              </a:r>
            </a:p>
            <a:p>
              <a:r>
                <a:rPr lang="en-US" sz="1400" dirty="0"/>
                <a:t>fetch</a:t>
              </a:r>
            </a:p>
            <a:p>
              <a:endParaRPr lang="en-US" sz="1400" dirty="0"/>
            </a:p>
            <a:p>
              <a:endParaRPr lang="en-US" sz="1400" dirty="0"/>
            </a:p>
          </p:txBody>
        </p:sp>
        <p:cxnSp>
          <p:nvCxnSpPr>
            <p:cNvPr id="21" name="Straight Arrow Connector 20"/>
            <p:cNvCxnSpPr/>
            <p:nvPr/>
          </p:nvCxnSpPr>
          <p:spPr>
            <a:xfrm>
              <a:off x="4038600" y="495301"/>
              <a:ext cx="1524000" cy="18534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4208140" y="519669"/>
              <a:ext cx="105554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pull request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330816" y="-178831"/>
              <a:ext cx="4742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fork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982799" y="4501635"/>
              <a:ext cx="46038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add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112074" y="3550167"/>
              <a:ext cx="84548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checkout</a:t>
              </a:r>
            </a:p>
          </p:txBody>
        </p:sp>
        <p:cxnSp>
          <p:nvCxnSpPr>
            <p:cNvPr id="35" name="Straight Arrow Connector 34"/>
            <p:cNvCxnSpPr/>
            <p:nvPr/>
          </p:nvCxnSpPr>
          <p:spPr>
            <a:xfrm>
              <a:off x="3143250" y="2324100"/>
              <a:ext cx="0" cy="508000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/>
            <p:cNvSpPr txBox="1"/>
            <p:nvPr/>
          </p:nvSpPr>
          <p:spPr>
            <a:xfrm>
              <a:off x="2235202" y="2335769"/>
              <a:ext cx="65043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merge</a:t>
              </a:r>
            </a:p>
          </p:txBody>
        </p:sp>
        <p:sp>
          <p:nvSpPr>
            <p:cNvPr id="62" name="Rounded Rectangle 61"/>
            <p:cNvSpPr/>
            <p:nvPr/>
          </p:nvSpPr>
          <p:spPr>
            <a:xfrm>
              <a:off x="2103810" y="1966436"/>
              <a:ext cx="2759464" cy="339804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origin/master “branch”</a:t>
              </a:r>
            </a:p>
          </p:txBody>
        </p:sp>
        <p:cxnSp>
          <p:nvCxnSpPr>
            <p:cNvPr id="65" name="Straight Arrow Connector 64"/>
            <p:cNvCxnSpPr/>
            <p:nvPr/>
          </p:nvCxnSpPr>
          <p:spPr>
            <a:xfrm flipV="1">
              <a:off x="3733800" y="2324100"/>
              <a:ext cx="0" cy="470932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TextBox 70"/>
            <p:cNvSpPr txBox="1"/>
            <p:nvPr/>
          </p:nvSpPr>
          <p:spPr>
            <a:xfrm>
              <a:off x="3843827" y="1192769"/>
              <a:ext cx="53893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push</a:t>
              </a:r>
            </a:p>
          </p:txBody>
        </p:sp>
        <p:grpSp>
          <p:nvGrpSpPr>
            <p:cNvPr id="82" name="Group 81"/>
            <p:cNvGrpSpPr/>
            <p:nvPr/>
          </p:nvGrpSpPr>
          <p:grpSpPr>
            <a:xfrm>
              <a:off x="1337155" y="342900"/>
              <a:ext cx="1520347" cy="4876800"/>
              <a:chOff x="1337153" y="914400"/>
              <a:chExt cx="1520347" cy="4876800"/>
            </a:xfrm>
          </p:grpSpPr>
          <p:cxnSp>
            <p:nvCxnSpPr>
              <p:cNvPr id="73" name="Straight Connector 72"/>
              <p:cNvCxnSpPr/>
              <p:nvPr/>
            </p:nvCxnSpPr>
            <p:spPr>
              <a:xfrm flipH="1">
                <a:off x="2112074" y="914400"/>
                <a:ext cx="745426" cy="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/>
            </p:nvCxnSpPr>
            <p:spPr>
              <a:xfrm>
                <a:off x="2103810" y="914400"/>
                <a:ext cx="8264" cy="48768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Arrow Connector 76"/>
              <p:cNvCxnSpPr/>
              <p:nvPr/>
            </p:nvCxnSpPr>
            <p:spPr>
              <a:xfrm>
                <a:off x="2112074" y="5791200"/>
                <a:ext cx="745426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8" name="TextBox 77"/>
              <p:cNvSpPr txBox="1"/>
              <p:nvPr/>
            </p:nvSpPr>
            <p:spPr>
              <a:xfrm>
                <a:off x="1337153" y="3181866"/>
                <a:ext cx="58060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clone</a:t>
                </a:r>
              </a:p>
            </p:txBody>
          </p:sp>
        </p:grpSp>
        <p:cxnSp>
          <p:nvCxnSpPr>
            <p:cNvPr id="80" name="Straight Arrow Connector 79"/>
            <p:cNvCxnSpPr/>
            <p:nvPr/>
          </p:nvCxnSpPr>
          <p:spPr>
            <a:xfrm flipH="1" flipV="1">
              <a:off x="6819900" y="698500"/>
              <a:ext cx="723900" cy="190500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TextBox 80"/>
            <p:cNvSpPr txBox="1"/>
            <p:nvPr/>
          </p:nvSpPr>
          <p:spPr>
            <a:xfrm>
              <a:off x="7543803" y="698501"/>
              <a:ext cx="112998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someone </a:t>
              </a:r>
            </a:p>
            <a:p>
              <a:r>
                <a:rPr lang="en-US" sz="1400" dirty="0"/>
                <a:t>else’s master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9465239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834" y="347928"/>
            <a:ext cx="8914166" cy="1143000"/>
          </a:xfrm>
        </p:spPr>
        <p:txBody>
          <a:bodyPr>
            <a:noAutofit/>
          </a:bodyPr>
          <a:lstStyle/>
          <a:p>
            <a:r>
              <a:rPr lang="en-US" sz="3600" b="1" dirty="0"/>
              <a:t>How do I link my local repo to a remote repo?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>
                <a:solidFill>
                  <a:srgbClr val="0000FF"/>
                </a:solidFill>
              </a:rPr>
              <a:t>git</a:t>
            </a:r>
            <a:r>
              <a:rPr lang="en-US" dirty="0">
                <a:solidFill>
                  <a:srgbClr val="0000FF"/>
                </a:solidFill>
              </a:rPr>
              <a:t> remote add  </a:t>
            </a:r>
            <a:r>
              <a:rPr lang="en-US" dirty="0"/>
              <a:t>&lt;alias&gt; &lt;URL&gt;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28650" y="2072670"/>
            <a:ext cx="863101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Note</a:t>
            </a:r>
            <a:r>
              <a:rPr lang="en-US" sz="2400" dirty="0"/>
              <a:t>: This just establishes a connection…no files are copied/moved</a:t>
            </a:r>
          </a:p>
          <a:p>
            <a:endParaRPr lang="en-US" sz="2400" dirty="0"/>
          </a:p>
          <a:p>
            <a:r>
              <a:rPr lang="en-US" sz="2400" i="1" dirty="0"/>
              <a:t>Note</a:t>
            </a:r>
            <a:r>
              <a:rPr lang="en-US" sz="2400" dirty="0"/>
              <a:t>: Yes! You may have more than one remote linked to your local </a:t>
            </a:r>
          </a:p>
          <a:p>
            <a:r>
              <a:rPr lang="en-US" sz="2400" dirty="0"/>
              <a:t>directory!</a:t>
            </a:r>
          </a:p>
        </p:txBody>
      </p:sp>
      <p:sp>
        <p:nvSpPr>
          <p:cNvPr id="6" name="Rectangle 5"/>
          <p:cNvSpPr/>
          <p:nvPr/>
        </p:nvSpPr>
        <p:spPr>
          <a:xfrm>
            <a:off x="1467156" y="3748568"/>
            <a:ext cx="602370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/>
              <a:t>Which remotes am I linked to?</a:t>
            </a:r>
            <a:endParaRPr lang="en-US" sz="3600" dirty="0"/>
          </a:p>
        </p:txBody>
      </p:sp>
      <p:sp>
        <p:nvSpPr>
          <p:cNvPr id="7" name="Rectangle 6"/>
          <p:cNvSpPr/>
          <p:nvPr/>
        </p:nvSpPr>
        <p:spPr>
          <a:xfrm>
            <a:off x="722839" y="4394899"/>
            <a:ext cx="201991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err="1">
                <a:solidFill>
                  <a:srgbClr val="0000FF"/>
                </a:solidFill>
              </a:rPr>
              <a:t>git</a:t>
            </a:r>
            <a:r>
              <a:rPr lang="en-US" sz="3200" dirty="0">
                <a:solidFill>
                  <a:srgbClr val="0000FF"/>
                </a:solidFill>
              </a:rPr>
              <a:t> remote 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11834245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Pushing to a remote repo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>
                <a:solidFill>
                  <a:srgbClr val="0000FF"/>
                </a:solidFill>
              </a:rPr>
              <a:t>git</a:t>
            </a:r>
            <a:r>
              <a:rPr lang="en-US" dirty="0">
                <a:solidFill>
                  <a:srgbClr val="0000FF"/>
                </a:solidFill>
              </a:rPr>
              <a:t> push </a:t>
            </a:r>
            <a:r>
              <a:rPr lang="en-US" dirty="0" err="1"/>
              <a:t>local_branch_alias</a:t>
            </a:r>
            <a:r>
              <a:rPr lang="en-US" dirty="0"/>
              <a:t>   </a:t>
            </a:r>
            <a:r>
              <a:rPr lang="en-US" dirty="0" err="1"/>
              <a:t>branch_name</a:t>
            </a:r>
            <a:endParaRPr lang="en-US" dirty="0"/>
          </a:p>
        </p:txBody>
      </p:sp>
      <p:pic>
        <p:nvPicPr>
          <p:cNvPr id="5" name="Picture 4" descr="Screen Shot 2016-05-04 at 6.13.4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019300"/>
            <a:ext cx="7503026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72306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Fetching from a remote repo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err="1">
                <a:solidFill>
                  <a:srgbClr val="0000FF"/>
                </a:solidFill>
              </a:rPr>
              <a:t>git</a:t>
            </a:r>
            <a:r>
              <a:rPr lang="en-US" dirty="0">
                <a:solidFill>
                  <a:srgbClr val="0000FF"/>
                </a:solidFill>
              </a:rPr>
              <a:t> fetch </a:t>
            </a:r>
            <a:r>
              <a:rPr lang="en-US" dirty="0" err="1"/>
              <a:t>remote_repo_name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Fetch in no way changes a your working </a:t>
            </a:r>
            <a:r>
              <a:rPr lang="en-US" b="1" dirty="0" err="1"/>
              <a:t>dir</a:t>
            </a:r>
            <a:r>
              <a:rPr lang="en-US" b="1" dirty="0"/>
              <a:t> or any commits that you’ve made.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Fetch before you work</a:t>
            </a:r>
          </a:p>
          <a:p>
            <a:r>
              <a:rPr lang="en-US" dirty="0"/>
              <a:t>Fetch before you push</a:t>
            </a:r>
          </a:p>
          <a:p>
            <a:r>
              <a:rPr lang="en-US" dirty="0"/>
              <a:t>Fetch often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i="1" dirty="0" err="1"/>
              <a:t>git</a:t>
            </a:r>
            <a:r>
              <a:rPr lang="en-US" i="1" dirty="0"/>
              <a:t> merge </a:t>
            </a:r>
            <a:r>
              <a:rPr lang="en-US" dirty="0"/>
              <a:t>must be done to merge fetched changes into local branch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137566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104636"/>
          </a:xfrm>
        </p:spPr>
        <p:txBody>
          <a:bodyPr>
            <a:normAutofit/>
          </a:bodyPr>
          <a:lstStyle/>
          <a:p>
            <a:r>
              <a:rPr lang="en-US" b="1" dirty="0"/>
              <a:t>Collaborating with </a:t>
            </a:r>
            <a:r>
              <a:rPr lang="en-US" b="1" dirty="0" err="1"/>
              <a:t>Git</a:t>
            </a:r>
            <a:r>
              <a:rPr lang="en-US" b="1" dirty="0"/>
              <a:t> </a:t>
            </a:r>
          </a:p>
        </p:txBody>
      </p:sp>
      <p:pic>
        <p:nvPicPr>
          <p:cNvPr id="4" name="Picture 3" descr="Screen Shot 2016-05-04 at 6.36.5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2500"/>
            <a:ext cx="9144000" cy="5131228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5181600" y="1866900"/>
            <a:ext cx="1066800" cy="381000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eft Arrow 9"/>
          <p:cNvSpPr/>
          <p:nvPr/>
        </p:nvSpPr>
        <p:spPr>
          <a:xfrm>
            <a:off x="6388100" y="1790700"/>
            <a:ext cx="1066800" cy="533400"/>
          </a:xfrm>
          <a:prstGeom prst="leftArrow">
            <a:avLst/>
          </a:prstGeom>
          <a:solidFill>
            <a:srgbClr val="FF00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1470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</p:spPr>
        <p:txBody>
          <a:bodyPr/>
          <a:lstStyle/>
          <a:p>
            <a:r>
              <a:rPr lang="en-US" dirty="0"/>
              <a:t>Distributed Version Control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D63437-22CC-42AF-124A-32BB358FC6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 central server</a:t>
            </a:r>
          </a:p>
          <a:p>
            <a:r>
              <a:rPr lang="en-US" dirty="0"/>
              <a:t>Every developer is a client, the server and the repository</a:t>
            </a:r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913" y="2508326"/>
            <a:ext cx="7886701" cy="2906812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6060319" y="5817970"/>
            <a:ext cx="29461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Source</a:t>
            </a:r>
            <a:r>
              <a:rPr lang="en-US" dirty="0"/>
              <a:t>: http://</a:t>
            </a:r>
            <a:r>
              <a:rPr lang="en-US" dirty="0" err="1"/>
              <a:t>bit.ly</a:t>
            </a:r>
            <a:r>
              <a:rPr lang="en-US" dirty="0"/>
              <a:t>/1SH4E23</a:t>
            </a:r>
          </a:p>
        </p:txBody>
      </p:sp>
    </p:spTree>
    <p:extLst>
      <p:ext uri="{BB962C8B-B14F-4D97-AF65-F5344CB8AC3E}">
        <p14:creationId xmlns:p14="http://schemas.microsoft.com/office/powerpoint/2010/main" val="424687004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4653"/>
            <a:ext cx="7886700" cy="1104900"/>
          </a:xfrm>
        </p:spPr>
        <p:txBody>
          <a:bodyPr/>
          <a:lstStyle/>
          <a:p>
            <a:r>
              <a:rPr lang="en-US" dirty="0"/>
              <a:t>Collaborating with </a:t>
            </a:r>
            <a:r>
              <a:rPr lang="en-US" dirty="0" err="1"/>
              <a:t>Git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7394300-ADB2-3CE4-6F8B-951B398A60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creen Shot 2016-05-04 at 6.40.2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46140"/>
            <a:ext cx="9144000" cy="4669277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152400" y="2552700"/>
            <a:ext cx="1066800" cy="381000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Left Arrow 5"/>
          <p:cNvSpPr/>
          <p:nvPr/>
        </p:nvSpPr>
        <p:spPr>
          <a:xfrm>
            <a:off x="1231900" y="2552700"/>
            <a:ext cx="1066800" cy="533400"/>
          </a:xfrm>
          <a:prstGeom prst="leftArrow">
            <a:avLst/>
          </a:prstGeom>
          <a:solidFill>
            <a:srgbClr val="FF00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286000" y="990600"/>
            <a:ext cx="6400800" cy="38862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Email sent along with link; collaborator has read/write access.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Everyone has read access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If you want write access and you haven</a:t>
            </a:r>
            <a:r>
              <a:rPr lang="fr-FR" dirty="0"/>
              <a:t>’</a:t>
            </a:r>
            <a:r>
              <a:rPr lang="en-US" dirty="0"/>
              <a:t>t been invited, “fork” the repo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7350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83D25931-8BED-9D74-D708-973AA83BE3E2}"/>
              </a:ext>
            </a:extLst>
          </p:cNvPr>
          <p:cNvGrpSpPr/>
          <p:nvPr/>
        </p:nvGrpSpPr>
        <p:grpSpPr>
          <a:xfrm>
            <a:off x="1283676" y="0"/>
            <a:ext cx="7390115" cy="5688432"/>
            <a:chOff x="457200" y="-342900"/>
            <a:chExt cx="8216592" cy="6324600"/>
          </a:xfrm>
        </p:grpSpPr>
        <p:sp>
          <p:nvSpPr>
            <p:cNvPr id="38" name="Rounded Rectangle 37"/>
            <p:cNvSpPr/>
            <p:nvPr/>
          </p:nvSpPr>
          <p:spPr>
            <a:xfrm>
              <a:off x="495300" y="1790700"/>
              <a:ext cx="6553200" cy="41910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000" b="1" dirty="0">
                  <a:solidFill>
                    <a:srgbClr val="000000"/>
                  </a:solidFill>
                </a:rPr>
                <a:t>Local</a:t>
              </a:r>
            </a:p>
          </p:txBody>
        </p:sp>
        <p:sp>
          <p:nvSpPr>
            <p:cNvPr id="37" name="Rounded Rectangle 36"/>
            <p:cNvSpPr/>
            <p:nvPr/>
          </p:nvSpPr>
          <p:spPr>
            <a:xfrm>
              <a:off x="457200" y="-342900"/>
              <a:ext cx="6553200" cy="19050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000" b="1" dirty="0" err="1">
                  <a:solidFill>
                    <a:schemeClr val="tx1"/>
                  </a:solidFill>
                </a:rPr>
                <a:t>GitHub</a:t>
              </a:r>
              <a:endParaRPr lang="en-US" sz="2000" b="1" dirty="0">
                <a:solidFill>
                  <a:schemeClr val="tx1"/>
                </a:solidFill>
              </a:endParaRPr>
            </a:p>
            <a:p>
              <a:r>
                <a:rPr lang="en-US" sz="2000" b="1" dirty="0">
                  <a:solidFill>
                    <a:schemeClr val="tx1"/>
                  </a:solidFill>
                </a:rPr>
                <a:t>remote</a:t>
              </a:r>
            </a:p>
            <a:p>
              <a:r>
                <a:rPr lang="en-US" sz="2000" b="1" dirty="0">
                  <a:solidFill>
                    <a:schemeClr val="tx1"/>
                  </a:solidFill>
                </a:rPr>
                <a:t> server</a:t>
              </a:r>
            </a:p>
          </p:txBody>
        </p:sp>
        <p:sp>
          <p:nvSpPr>
            <p:cNvPr id="4" name="Rounded Rectangle 3"/>
            <p:cNvSpPr/>
            <p:nvPr/>
          </p:nvSpPr>
          <p:spPr>
            <a:xfrm>
              <a:off x="2857500" y="38100"/>
              <a:ext cx="1181100" cy="6604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Forked branch</a:t>
              </a:r>
            </a:p>
          </p:txBody>
        </p:sp>
        <p:sp>
          <p:nvSpPr>
            <p:cNvPr id="5" name="Rounded Rectangle 4"/>
            <p:cNvSpPr/>
            <p:nvPr/>
          </p:nvSpPr>
          <p:spPr>
            <a:xfrm>
              <a:off x="5562600" y="38100"/>
              <a:ext cx="1181100" cy="6604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master</a:t>
              </a:r>
            </a:p>
          </p:txBody>
        </p:sp>
        <p:cxnSp>
          <p:nvCxnSpPr>
            <p:cNvPr id="7" name="Straight Arrow Connector 6"/>
            <p:cNvCxnSpPr/>
            <p:nvPr/>
          </p:nvCxnSpPr>
          <p:spPr>
            <a:xfrm flipH="1">
              <a:off x="4038600" y="190500"/>
              <a:ext cx="1524000" cy="0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>
              <a:off x="3143250" y="698501"/>
              <a:ext cx="0" cy="1267936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ounded Rectangle 9"/>
            <p:cNvSpPr/>
            <p:nvPr/>
          </p:nvSpPr>
          <p:spPr>
            <a:xfrm>
              <a:off x="2857500" y="2832101"/>
              <a:ext cx="1181100" cy="660400"/>
            </a:xfrm>
            <a:prstGeom prst="roundRect">
              <a:avLst/>
            </a:prstGeom>
            <a:solidFill>
              <a:srgbClr val="FC9C2B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repo</a:t>
              </a:r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2857500" y="3937001"/>
              <a:ext cx="1181100" cy="660400"/>
            </a:xfrm>
            <a:prstGeom prst="roundRect">
              <a:avLst/>
            </a:prstGeom>
            <a:solidFill>
              <a:srgbClr val="FFF757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accent6">
                      <a:lumMod val="75000"/>
                    </a:schemeClr>
                  </a:solidFill>
                </a:rPr>
                <a:t>Stage</a:t>
              </a:r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2857500" y="5016501"/>
              <a:ext cx="1181100" cy="6604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Working directory</a:t>
              </a:r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>
              <a:off x="3143250" y="3499367"/>
              <a:ext cx="0" cy="1517134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 flipV="1">
              <a:off x="3733800" y="698501"/>
              <a:ext cx="0" cy="1267936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/>
            <p:nvPr/>
          </p:nvCxnSpPr>
          <p:spPr>
            <a:xfrm flipV="1">
              <a:off x="3733800" y="3492501"/>
              <a:ext cx="0" cy="444500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/>
            <p:nvPr/>
          </p:nvCxnSpPr>
          <p:spPr>
            <a:xfrm flipV="1">
              <a:off x="3733800" y="4597400"/>
              <a:ext cx="0" cy="419100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/>
            <p:cNvSpPr txBox="1"/>
            <p:nvPr/>
          </p:nvSpPr>
          <p:spPr>
            <a:xfrm>
              <a:off x="3881810" y="3499367"/>
              <a:ext cx="74103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commit</a:t>
              </a:r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3881812" y="1966437"/>
              <a:ext cx="53893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push</a:t>
              </a:r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2286003" y="735570"/>
              <a:ext cx="552139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pull/</a:t>
              </a:r>
            </a:p>
            <a:p>
              <a:r>
                <a:rPr lang="en-US" sz="1400" dirty="0"/>
                <a:t>fetch</a:t>
              </a:r>
            </a:p>
            <a:p>
              <a:endParaRPr lang="en-US" sz="1400" dirty="0"/>
            </a:p>
            <a:p>
              <a:endParaRPr lang="en-US" sz="1400" dirty="0"/>
            </a:p>
          </p:txBody>
        </p:sp>
        <p:cxnSp>
          <p:nvCxnSpPr>
            <p:cNvPr id="21" name="Straight Arrow Connector 20"/>
            <p:cNvCxnSpPr/>
            <p:nvPr/>
          </p:nvCxnSpPr>
          <p:spPr>
            <a:xfrm>
              <a:off x="4038600" y="495301"/>
              <a:ext cx="1524000" cy="18534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4208140" y="519669"/>
              <a:ext cx="105554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pull request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330816" y="-178831"/>
              <a:ext cx="4742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fork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982799" y="4501635"/>
              <a:ext cx="46038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add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112074" y="3550167"/>
              <a:ext cx="84548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checkout</a:t>
              </a:r>
            </a:p>
          </p:txBody>
        </p:sp>
        <p:cxnSp>
          <p:nvCxnSpPr>
            <p:cNvPr id="35" name="Straight Arrow Connector 34"/>
            <p:cNvCxnSpPr/>
            <p:nvPr/>
          </p:nvCxnSpPr>
          <p:spPr>
            <a:xfrm>
              <a:off x="3143250" y="2324100"/>
              <a:ext cx="0" cy="508000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/>
            <p:cNvSpPr txBox="1"/>
            <p:nvPr/>
          </p:nvSpPr>
          <p:spPr>
            <a:xfrm>
              <a:off x="2235202" y="2335769"/>
              <a:ext cx="65043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merge</a:t>
              </a:r>
            </a:p>
          </p:txBody>
        </p:sp>
        <p:sp>
          <p:nvSpPr>
            <p:cNvPr id="62" name="Rounded Rectangle 61"/>
            <p:cNvSpPr/>
            <p:nvPr/>
          </p:nvSpPr>
          <p:spPr>
            <a:xfrm>
              <a:off x="2103810" y="1966436"/>
              <a:ext cx="2759464" cy="339804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origin/master “branch”</a:t>
              </a:r>
            </a:p>
          </p:txBody>
        </p:sp>
        <p:cxnSp>
          <p:nvCxnSpPr>
            <p:cNvPr id="65" name="Straight Arrow Connector 64"/>
            <p:cNvCxnSpPr/>
            <p:nvPr/>
          </p:nvCxnSpPr>
          <p:spPr>
            <a:xfrm flipV="1">
              <a:off x="3733800" y="2324100"/>
              <a:ext cx="0" cy="470932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Rectangle 65"/>
            <p:cNvSpPr/>
            <p:nvPr/>
          </p:nvSpPr>
          <p:spPr>
            <a:xfrm>
              <a:off x="3814192" y="2342635"/>
              <a:ext cx="65043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/>
                <a:t>merge</a:t>
              </a: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3843827" y="1192769"/>
              <a:ext cx="53893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push</a:t>
              </a:r>
            </a:p>
          </p:txBody>
        </p:sp>
        <p:cxnSp>
          <p:nvCxnSpPr>
            <p:cNvPr id="80" name="Straight Arrow Connector 79"/>
            <p:cNvCxnSpPr/>
            <p:nvPr/>
          </p:nvCxnSpPr>
          <p:spPr>
            <a:xfrm flipH="1" flipV="1">
              <a:off x="6819900" y="698500"/>
              <a:ext cx="723900" cy="190500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TextBox 80"/>
            <p:cNvSpPr txBox="1"/>
            <p:nvPr/>
          </p:nvSpPr>
          <p:spPr>
            <a:xfrm>
              <a:off x="7543803" y="698501"/>
              <a:ext cx="112998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someone </a:t>
              </a:r>
            </a:p>
            <a:p>
              <a:r>
                <a:rPr lang="en-US" sz="1400" dirty="0"/>
                <a:t>else’s master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1936099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A1DF3D-2DE0-D340-5AED-404A0789A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Repository in GitHub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9C6885-76DD-E30C-26C0-FFA4D48040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Enterprise Account</a:t>
            </a:r>
          </a:p>
          <a:p>
            <a:r>
              <a:rPr lang="en-US" dirty="0"/>
              <a:t>Where to host it</a:t>
            </a:r>
          </a:p>
          <a:p>
            <a:r>
              <a:rPr lang="en-US" dirty="0"/>
              <a:t>License</a:t>
            </a:r>
          </a:p>
          <a:p>
            <a:r>
              <a:rPr lang="en-US" dirty="0"/>
              <a:t>Readme</a:t>
            </a:r>
          </a:p>
          <a:p>
            <a:r>
              <a:rPr lang="en-US" dirty="0"/>
              <a:t>.</a:t>
            </a:r>
            <a:r>
              <a:rPr lang="en-US" dirty="0" err="1"/>
              <a:t>gitignore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402382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885A19-52CA-1632-3E29-4EA3D3654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Enterprise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D722ED-3E87-C56A-4EF0-CDA535186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1632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</p:spPr>
        <p:txBody>
          <a:bodyPr/>
          <a:lstStyle/>
          <a:p>
            <a:r>
              <a:rPr lang="en-US" dirty="0" err="1"/>
              <a:t>GitHub</a:t>
            </a:r>
            <a:r>
              <a:rPr lang="en-US" dirty="0"/>
              <a:t> Gist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63E591-8767-E01A-E183-2FB0C0776A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628650" y="1026903"/>
            <a:ext cx="24436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gist.github.com</a:t>
            </a:r>
            <a:r>
              <a:rPr lang="en-US" dirty="0"/>
              <a:t>/</a:t>
            </a:r>
          </a:p>
        </p:txBody>
      </p:sp>
      <p:pic>
        <p:nvPicPr>
          <p:cNvPr id="5" name="Picture 4" descr="Screen Shot 2016-05-18 at 12.10.2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499" y="1452062"/>
            <a:ext cx="7236993" cy="4260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38667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</p:spPr>
        <p:txBody>
          <a:bodyPr/>
          <a:lstStyle/>
          <a:p>
            <a:r>
              <a:rPr lang="en-US" dirty="0"/>
              <a:t>Good Resources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21354"/>
            <a:ext cx="7886700" cy="3626115"/>
          </a:xfrm>
        </p:spPr>
        <p:txBody>
          <a:bodyPr>
            <a:normAutofit/>
          </a:bodyPr>
          <a:lstStyle/>
          <a:p>
            <a:r>
              <a:rPr lang="en-US" dirty="0"/>
              <a:t>Git from Git:</a:t>
            </a:r>
          </a:p>
          <a:p>
            <a:pPr lvl="1"/>
            <a:r>
              <a:rPr lang="en-US" dirty="0"/>
              <a:t>https://git-</a:t>
            </a:r>
            <a:r>
              <a:rPr lang="en-US" dirty="0" err="1"/>
              <a:t>scm.com</a:t>
            </a:r>
            <a:r>
              <a:rPr lang="en-US" dirty="0"/>
              <a:t>/book/</a:t>
            </a:r>
            <a:r>
              <a:rPr lang="en-US" dirty="0" err="1"/>
              <a:t>en</a:t>
            </a:r>
            <a:r>
              <a:rPr lang="en-US" dirty="0"/>
              <a:t>/v2</a:t>
            </a:r>
          </a:p>
          <a:p>
            <a:r>
              <a:rPr lang="en-US" dirty="0"/>
              <a:t>A guided tour that walks through the fundamentals of Git:</a:t>
            </a:r>
          </a:p>
          <a:p>
            <a:pPr lvl="1"/>
            <a:r>
              <a:rPr lang="en-US" dirty="0"/>
              <a:t>https://</a:t>
            </a:r>
            <a:r>
              <a:rPr lang="en-US" dirty="0" err="1"/>
              <a:t>githowto.com</a:t>
            </a:r>
            <a:endParaRPr lang="en-US" dirty="0"/>
          </a:p>
          <a:p>
            <a:r>
              <a:rPr lang="en-US" dirty="0"/>
              <a:t>Linus Torvalds on Git:</a:t>
            </a:r>
          </a:p>
          <a:p>
            <a:pPr lvl="1"/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=idLyobOhtO4</a:t>
            </a:r>
          </a:p>
          <a:p>
            <a:r>
              <a:rPr lang="en-US" dirty="0"/>
              <a:t>Git tutorial from Atlassian:</a:t>
            </a:r>
          </a:p>
          <a:p>
            <a:pPr lvl="1"/>
            <a:r>
              <a:rPr lang="en-US" dirty="0"/>
              <a:t>https://</a:t>
            </a:r>
            <a:r>
              <a:rPr lang="en-US" dirty="0" err="1"/>
              <a:t>www.atlassian.com</a:t>
            </a:r>
            <a:r>
              <a:rPr lang="en-US" dirty="0"/>
              <a:t>/git/tutorials/</a:t>
            </a:r>
          </a:p>
          <a:p>
            <a:r>
              <a:rPr lang="en-US" dirty="0"/>
              <a:t>A number of easy-to-understand guides by the GitHub folks                         </a:t>
            </a:r>
          </a:p>
          <a:p>
            <a:pPr lvl="1"/>
            <a:r>
              <a:rPr lang="en-US" dirty="0"/>
              <a:t>https://</a:t>
            </a:r>
            <a:r>
              <a:rPr lang="en-US" dirty="0" err="1"/>
              <a:t>guides.github.com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33400" y="-296862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4242455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0000FF"/>
                </a:solidFill>
              </a:rPr>
              <a:t>git</a:t>
            </a:r>
            <a:r>
              <a:rPr lang="en-US" dirty="0">
                <a:solidFill>
                  <a:srgbClr val="0000FF"/>
                </a:solidFill>
              </a:rPr>
              <a:t> commit -a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Allows one to add to staging index and commit </a:t>
            </a:r>
            <a:r>
              <a:rPr lang="en-US" i="1" dirty="0"/>
              <a:t>at the same time</a:t>
            </a:r>
          </a:p>
          <a:p>
            <a:endParaRPr lang="en-US" dirty="0"/>
          </a:p>
          <a:p>
            <a:r>
              <a:rPr lang="en-US" dirty="0"/>
              <a:t>Grabs everything in working </a:t>
            </a:r>
            <a:r>
              <a:rPr lang="en-US" dirty="0" err="1"/>
              <a:t>direcotry</a:t>
            </a:r>
            <a:endParaRPr lang="en-US" dirty="0"/>
          </a:p>
          <a:p>
            <a:endParaRPr lang="en-US" dirty="0"/>
          </a:p>
          <a:p>
            <a:r>
              <a:rPr lang="en-US" dirty="0"/>
              <a:t>Files not tracked or being deleted are not included</a:t>
            </a:r>
          </a:p>
        </p:txBody>
      </p:sp>
    </p:spTree>
    <p:extLst>
      <p:ext uri="{BB962C8B-B14F-4D97-AF65-F5344CB8AC3E}">
        <p14:creationId xmlns:p14="http://schemas.microsoft.com/office/powerpoint/2010/main" val="156879485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0000FF"/>
                </a:solidFill>
              </a:rPr>
              <a:t>git</a:t>
            </a:r>
            <a:r>
              <a:rPr lang="en-US" dirty="0">
                <a:solidFill>
                  <a:srgbClr val="0000FF"/>
                </a:solidFill>
              </a:rPr>
              <a:t> log --</a:t>
            </a:r>
            <a:r>
              <a:rPr lang="en-US" dirty="0" err="1">
                <a:solidFill>
                  <a:srgbClr val="0000FF"/>
                </a:solidFill>
              </a:rPr>
              <a:t>oneline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gets first line and checksum of all commits in current branch</a:t>
            </a:r>
          </a:p>
        </p:txBody>
      </p:sp>
      <p:pic>
        <p:nvPicPr>
          <p:cNvPr id="5" name="Picture 4" descr="Screen Shot 2016-05-03 at 7.04.0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400302"/>
            <a:ext cx="7162800" cy="177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33332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0000FF"/>
                </a:solidFill>
              </a:rPr>
              <a:t>git</a:t>
            </a:r>
            <a:r>
              <a:rPr lang="en-US" dirty="0">
                <a:solidFill>
                  <a:srgbClr val="0000FF"/>
                </a:solidFill>
              </a:rPr>
              <a:t> diff </a:t>
            </a:r>
            <a:r>
              <a:rPr lang="en-US" dirty="0"/>
              <a:t>g5iU0oPe7x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When using checksum of older commit, will </a:t>
            </a:r>
          </a:p>
          <a:p>
            <a:pPr marL="0" indent="0">
              <a:buNone/>
            </a:pPr>
            <a:r>
              <a:rPr lang="en-US" dirty="0"/>
              <a:t>show you all changes compared to those in</a:t>
            </a:r>
          </a:p>
          <a:p>
            <a:pPr marL="0" indent="0">
              <a:buNone/>
            </a:pPr>
            <a:r>
              <a:rPr lang="en-US" dirty="0"/>
              <a:t>your working directory</a:t>
            </a:r>
          </a:p>
        </p:txBody>
      </p:sp>
    </p:spTree>
    <p:extLst>
      <p:ext uri="{BB962C8B-B14F-4D97-AF65-F5344CB8AC3E}">
        <p14:creationId xmlns:p14="http://schemas.microsoft.com/office/powerpoint/2010/main" val="365710071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Renaming and deleting branches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 err="1">
                <a:solidFill>
                  <a:srgbClr val="0000FF"/>
                </a:solidFill>
              </a:rPr>
              <a:t>git</a:t>
            </a:r>
            <a:r>
              <a:rPr lang="en-US" dirty="0">
                <a:solidFill>
                  <a:srgbClr val="0000FF"/>
                </a:solidFill>
              </a:rPr>
              <a:t> branch –m/--move</a:t>
            </a:r>
            <a:r>
              <a:rPr lang="en-US" dirty="0"/>
              <a:t> </a:t>
            </a:r>
            <a:r>
              <a:rPr lang="en-US" dirty="0" err="1"/>
              <a:t>old_name</a:t>
            </a:r>
            <a:r>
              <a:rPr lang="en-US" dirty="0"/>
              <a:t> </a:t>
            </a:r>
            <a:r>
              <a:rPr lang="en-US" dirty="0" err="1"/>
              <a:t>new_name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>
                <a:solidFill>
                  <a:srgbClr val="0000FF"/>
                </a:solidFill>
              </a:rPr>
              <a:t>git</a:t>
            </a:r>
            <a:r>
              <a:rPr lang="en-US" dirty="0">
                <a:solidFill>
                  <a:srgbClr val="0000FF"/>
                </a:solidFill>
              </a:rPr>
              <a:t> branch –d </a:t>
            </a:r>
            <a:r>
              <a:rPr lang="en-US" dirty="0" err="1"/>
              <a:t>branch_name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800" i="1" dirty="0"/>
              <a:t>Note</a:t>
            </a:r>
            <a:r>
              <a:rPr lang="en-US" sz="2800" dirty="0"/>
              <a:t>: Must not be in </a:t>
            </a:r>
            <a:r>
              <a:rPr lang="en-US" sz="2800" dirty="0" err="1"/>
              <a:t>branch_name</a:t>
            </a:r>
            <a:endParaRPr lang="en-US" sz="2800" dirty="0"/>
          </a:p>
          <a:p>
            <a:pPr marL="0" indent="0">
              <a:buNone/>
            </a:pPr>
            <a:r>
              <a:rPr lang="en-US" sz="2800" i="1" dirty="0"/>
              <a:t>Note</a:t>
            </a:r>
            <a:r>
              <a:rPr lang="en-US" sz="2800" dirty="0"/>
              <a:t>: Must not have commits in </a:t>
            </a:r>
            <a:r>
              <a:rPr lang="en-US" sz="2800" dirty="0" err="1"/>
              <a:t>branch_name</a:t>
            </a:r>
            <a:r>
              <a:rPr lang="en-US" sz="2800" dirty="0"/>
              <a:t> unmerged in branch from which you are deleting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 err="1">
                <a:solidFill>
                  <a:srgbClr val="0000FF"/>
                </a:solidFill>
              </a:rPr>
              <a:t>git</a:t>
            </a:r>
            <a:r>
              <a:rPr lang="en-US" sz="2800" dirty="0">
                <a:solidFill>
                  <a:srgbClr val="0000FF"/>
                </a:solidFill>
              </a:rPr>
              <a:t> branch –D </a:t>
            </a:r>
            <a:r>
              <a:rPr lang="en-US" sz="2800" dirty="0" err="1"/>
              <a:t>branch_name</a:t>
            </a:r>
            <a:r>
              <a:rPr lang="en-US" sz="2800" dirty="0"/>
              <a:t> 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i="1" dirty="0"/>
              <a:t>Note</a:t>
            </a:r>
            <a:r>
              <a:rPr lang="en-US" sz="2800" dirty="0"/>
              <a:t>: If you are *really* sure that you want to delete branch with commits</a:t>
            </a:r>
          </a:p>
        </p:txBody>
      </p:sp>
    </p:spTree>
    <p:extLst>
      <p:ext uri="{BB962C8B-B14F-4D97-AF65-F5344CB8AC3E}">
        <p14:creationId xmlns:p14="http://schemas.microsoft.com/office/powerpoint/2010/main" val="42801691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sz="5400" dirty="0"/>
          </a:p>
          <a:p>
            <a:pPr marL="0" indent="0" algn="ctr">
              <a:buNone/>
            </a:pPr>
            <a:r>
              <a:rPr lang="en-US" sz="7200" dirty="0"/>
              <a:t>What is </a:t>
            </a:r>
            <a:r>
              <a:rPr lang="en-US" sz="7200" dirty="0" err="1"/>
              <a:t>git</a:t>
            </a:r>
            <a:r>
              <a:rPr lang="en-US" sz="72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49710248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1710"/>
            <a:ext cx="7886700" cy="1104636"/>
          </a:xfrm>
        </p:spPr>
        <p:txBody>
          <a:bodyPr/>
          <a:lstStyle/>
          <a:p>
            <a:r>
              <a:rPr lang="en-US" b="1" dirty="0"/>
              <a:t>Tagging</a:t>
            </a:r>
          </a:p>
        </p:txBody>
      </p:sp>
      <p:sp>
        <p:nvSpPr>
          <p:cNvPr id="4" name="Rectangle 3"/>
          <p:cNvSpPr/>
          <p:nvPr/>
        </p:nvSpPr>
        <p:spPr>
          <a:xfrm>
            <a:off x="557444" y="923456"/>
            <a:ext cx="7885433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182" indent="-457182">
              <a:buFont typeface="Arial"/>
              <a:buChar char="•"/>
            </a:pPr>
            <a:r>
              <a:rPr lang="en-US" sz="2800" dirty="0" err="1"/>
              <a:t>Git</a:t>
            </a:r>
            <a:r>
              <a:rPr lang="en-US" sz="2800" dirty="0"/>
              <a:t> has the ability to tag specific points in history as being important, such as releases versions </a:t>
            </a:r>
          </a:p>
          <a:p>
            <a:r>
              <a:rPr lang="en-US" sz="2800" dirty="0"/>
              <a:t>      (v.1.0, 2.0, …)</a:t>
            </a:r>
          </a:p>
          <a:p>
            <a:endParaRPr lang="en-US" sz="2800" dirty="0"/>
          </a:p>
          <a:p>
            <a:r>
              <a:rPr lang="en-US" sz="2800" dirty="0">
                <a:solidFill>
                  <a:srgbClr val="0000FF"/>
                </a:solidFill>
              </a:rPr>
              <a:t>     </a:t>
            </a:r>
            <a:r>
              <a:rPr lang="en-US" sz="2800" dirty="0" err="1">
                <a:solidFill>
                  <a:srgbClr val="0000FF"/>
                </a:solidFill>
              </a:rPr>
              <a:t>git</a:t>
            </a:r>
            <a:r>
              <a:rPr lang="en-US" sz="2800" dirty="0">
                <a:solidFill>
                  <a:srgbClr val="0000FF"/>
                </a:solidFill>
              </a:rPr>
              <a:t> tag</a:t>
            </a:r>
          </a:p>
        </p:txBody>
      </p:sp>
      <p:pic>
        <p:nvPicPr>
          <p:cNvPr id="6" name="Picture 5" descr="Screen Shot 2016-05-17 at 9.48.4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528" y="3349894"/>
            <a:ext cx="7694527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26311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Tagging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28700"/>
            <a:ext cx="8229600" cy="5031454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800" dirty="0"/>
              <a:t>Two types of tags:</a:t>
            </a:r>
          </a:p>
          <a:p>
            <a:pPr marL="0" indent="0">
              <a:buNone/>
            </a:pPr>
            <a:r>
              <a:rPr lang="en-US" sz="2800" dirty="0"/>
              <a:t>  </a:t>
            </a:r>
            <a:r>
              <a:rPr lang="en-US" sz="2800" b="1" dirty="0"/>
              <a:t>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800" b="1" dirty="0"/>
              <a:t>lightweight </a:t>
            </a:r>
            <a:r>
              <a:rPr lang="en-US" sz="2800" dirty="0"/>
              <a:t>– a pointer to a specific comment –     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800" dirty="0"/>
              <a:t>                         basically a SHA stored in a file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800" dirty="0"/>
              <a:t>                        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800" dirty="0">
                <a:solidFill>
                  <a:srgbClr val="0000FF"/>
                </a:solidFill>
              </a:rPr>
              <a:t>			      </a:t>
            </a:r>
            <a:r>
              <a:rPr lang="en-US" sz="2800" dirty="0" err="1">
                <a:solidFill>
                  <a:srgbClr val="0000FF"/>
                </a:solidFill>
              </a:rPr>
              <a:t>git</a:t>
            </a:r>
            <a:r>
              <a:rPr lang="en-US" sz="2800" dirty="0">
                <a:solidFill>
                  <a:srgbClr val="0000FF"/>
                </a:solidFill>
              </a:rPr>
              <a:t> tag </a:t>
            </a:r>
            <a:r>
              <a:rPr lang="en-US" sz="2800" dirty="0" err="1"/>
              <a:t>tag_name</a:t>
            </a:r>
            <a:endParaRPr lang="en-US" sz="2800" dirty="0"/>
          </a:p>
          <a:p>
            <a:pPr marL="0" indent="0">
              <a:buNone/>
            </a:pPr>
            <a:endParaRPr lang="en-US" sz="2800" dirty="0"/>
          </a:p>
          <a:p>
            <a:pPr marL="0" indent="0">
              <a:spcBef>
                <a:spcPts val="0"/>
              </a:spcBef>
              <a:buNone/>
            </a:pPr>
            <a:r>
              <a:rPr lang="en-US" sz="2800" b="1" dirty="0"/>
              <a:t>annotated</a:t>
            </a:r>
            <a:r>
              <a:rPr lang="en-US" sz="2800" dirty="0"/>
              <a:t> – a full object stored in the </a:t>
            </a:r>
            <a:r>
              <a:rPr lang="en-US" sz="2800" dirty="0" err="1"/>
              <a:t>Git</a:t>
            </a:r>
            <a:r>
              <a:rPr lang="en-US" sz="2800" dirty="0"/>
              <a:t> database –				      	     SHA, tagger name, email, date, message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800" dirty="0"/>
              <a:t>			     and can be signed and verified with GNU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800" dirty="0"/>
              <a:t>                       Privacy Guard (GPG)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800" dirty="0"/>
              <a:t>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800" dirty="0">
                <a:solidFill>
                  <a:srgbClr val="0000FF"/>
                </a:solidFill>
              </a:rPr>
              <a:t>			     </a:t>
            </a:r>
            <a:r>
              <a:rPr lang="en-US" sz="2800" dirty="0" err="1">
                <a:solidFill>
                  <a:srgbClr val="0000FF"/>
                </a:solidFill>
              </a:rPr>
              <a:t>git</a:t>
            </a:r>
            <a:r>
              <a:rPr lang="en-US" sz="2800" dirty="0">
                <a:solidFill>
                  <a:srgbClr val="0000FF"/>
                </a:solidFill>
              </a:rPr>
              <a:t> tag –a </a:t>
            </a:r>
            <a:r>
              <a:rPr lang="en-US" sz="2800" dirty="0" err="1"/>
              <a:t>tag_name</a:t>
            </a:r>
            <a:r>
              <a:rPr lang="en-US" sz="2800" dirty="0"/>
              <a:t> </a:t>
            </a:r>
            <a:r>
              <a:rPr lang="en-US" sz="2800" dirty="0">
                <a:solidFill>
                  <a:srgbClr val="0000FF"/>
                </a:solidFill>
              </a:rPr>
              <a:t>–m</a:t>
            </a:r>
            <a:r>
              <a:rPr lang="en-US" sz="2800" dirty="0"/>
              <a:t> “message”</a:t>
            </a:r>
          </a:p>
        </p:txBody>
      </p:sp>
    </p:spTree>
    <p:extLst>
      <p:ext uri="{BB962C8B-B14F-4D97-AF65-F5344CB8AC3E}">
        <p14:creationId xmlns:p14="http://schemas.microsoft.com/office/powerpoint/2010/main" val="96659402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6018" y="1074912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</a:rPr>
              <a:t>git show </a:t>
            </a:r>
            <a:r>
              <a:rPr lang="en-US" dirty="0" err="1"/>
              <a:t>tag_name</a:t>
            </a:r>
            <a:endParaRPr lang="en-US" dirty="0"/>
          </a:p>
          <a:p>
            <a:pPr marL="0" indent="0">
              <a:buNone/>
            </a:pPr>
            <a:r>
              <a:rPr lang="en-US" sz="2000" dirty="0"/>
              <a:t>                                                         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           </a:t>
            </a:r>
          </a:p>
          <a:p>
            <a:pPr marL="0" indent="0">
              <a:buNone/>
            </a:pPr>
            <a:r>
              <a:rPr lang="en-US" sz="2000" dirty="0"/>
              <a:t>                                                         </a:t>
            </a:r>
          </a:p>
        </p:txBody>
      </p:sp>
      <p:pic>
        <p:nvPicPr>
          <p:cNvPr id="5" name="Picture 4" descr="Screen Shot 2016-05-17 at 9.59.4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382" y="1625170"/>
            <a:ext cx="7327900" cy="1524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36018" y="305471"/>
            <a:ext cx="454624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How do I see tags?</a:t>
            </a:r>
          </a:p>
        </p:txBody>
      </p:sp>
      <p:pic>
        <p:nvPicPr>
          <p:cNvPr id="7" name="Picture 6" descr="Screen Shot 2016-05-17 at 10.03.2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910" y="3526616"/>
            <a:ext cx="7281847" cy="258351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614528" y="1990855"/>
            <a:ext cx="1624676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/>
              <a:t>Lightweight tag</a:t>
            </a:r>
          </a:p>
        </p:txBody>
      </p:sp>
      <p:sp>
        <p:nvSpPr>
          <p:cNvPr id="9" name="Rectangle 8"/>
          <p:cNvSpPr/>
          <p:nvPr/>
        </p:nvSpPr>
        <p:spPr>
          <a:xfrm>
            <a:off x="5672802" y="4048551"/>
            <a:ext cx="1577035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/>
              <a:t> Annotated tag</a:t>
            </a:r>
          </a:p>
        </p:txBody>
      </p:sp>
    </p:spTree>
    <p:extLst>
      <p:ext uri="{BB962C8B-B14F-4D97-AF65-F5344CB8AC3E}">
        <p14:creationId xmlns:p14="http://schemas.microsoft.com/office/powerpoint/2010/main" val="257240863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76AD4-056C-0751-958A-33C0A7CD2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C0C202-E7FD-2A5F-4F5D-78E9F1B1D4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Materials adapted from Mike Dolan’s Git and GitHub presentation</a:t>
            </a:r>
          </a:p>
        </p:txBody>
      </p:sp>
    </p:spTree>
    <p:extLst>
      <p:ext uri="{BB962C8B-B14F-4D97-AF65-F5344CB8AC3E}">
        <p14:creationId xmlns:p14="http://schemas.microsoft.com/office/powerpoint/2010/main" val="4553949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git</a:t>
            </a:r>
            <a:r>
              <a:rPr lang="en-US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Created by Linus Torvalds, April 2005</a:t>
            </a:r>
          </a:p>
          <a:p>
            <a:r>
              <a:rPr lang="en-US" dirty="0"/>
              <a:t>Replacement for </a:t>
            </a:r>
            <a:r>
              <a:rPr lang="en-US" dirty="0" err="1"/>
              <a:t>bitkeeper</a:t>
            </a:r>
            <a:r>
              <a:rPr lang="en-US" dirty="0"/>
              <a:t> to manage Linux kernel changes</a:t>
            </a:r>
          </a:p>
          <a:p>
            <a:r>
              <a:rPr lang="en-US" dirty="0"/>
              <a:t>A command line version control program</a:t>
            </a:r>
          </a:p>
          <a:p>
            <a:r>
              <a:rPr lang="en-US" dirty="0"/>
              <a:t>Uses checksums to ensure data integrity </a:t>
            </a:r>
          </a:p>
          <a:p>
            <a:r>
              <a:rPr lang="en-US" dirty="0"/>
              <a:t>Distributed version control (like </a:t>
            </a:r>
            <a:r>
              <a:rPr lang="en-US" dirty="0" err="1"/>
              <a:t>bitkeeper</a:t>
            </a:r>
            <a:r>
              <a:rPr lang="en-US" dirty="0"/>
              <a:t>)</a:t>
            </a:r>
          </a:p>
          <a:p>
            <a:r>
              <a:rPr lang="en-US" dirty="0"/>
              <a:t>Cross-platform (including windows!)</a:t>
            </a:r>
          </a:p>
          <a:p>
            <a:r>
              <a:rPr lang="en-US" dirty="0"/>
              <a:t>Open source, free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6064" y="3775869"/>
            <a:ext cx="2449286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1139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18764</TotalTime>
  <Words>3587</Words>
  <Application>Microsoft Macintosh PowerPoint</Application>
  <PresentationFormat>On-screen Show (16:10)</PresentationFormat>
  <Paragraphs>753</Paragraphs>
  <Slides>83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83</vt:i4>
      </vt:variant>
    </vt:vector>
  </HeadingPairs>
  <TitlesOfParts>
    <vt:vector size="88" baseType="lpstr">
      <vt:lpstr>Arial</vt:lpstr>
      <vt:lpstr>Calibri</vt:lpstr>
      <vt:lpstr>Calibri Light</vt:lpstr>
      <vt:lpstr>Wingdings</vt:lpstr>
      <vt:lpstr>Office Theme</vt:lpstr>
      <vt:lpstr>Introduction to  Git and GitHub</vt:lpstr>
      <vt:lpstr>Outline</vt:lpstr>
      <vt:lpstr>“Normal” Version Control</vt:lpstr>
      <vt:lpstr>What Is A ‘Version Control?’</vt:lpstr>
      <vt:lpstr>Some History Of Source Control…</vt:lpstr>
      <vt:lpstr>…more history </vt:lpstr>
      <vt:lpstr>Distributed Version Control</vt:lpstr>
      <vt:lpstr>PowerPoint Presentation</vt:lpstr>
      <vt:lpstr>What is git?</vt:lpstr>
      <vt:lpstr>PowerPoint Presentation</vt:lpstr>
      <vt:lpstr>Popularity</vt:lpstr>
      <vt:lpstr>Git Distributed Version Control</vt:lpstr>
      <vt:lpstr>Is Git For Me?</vt:lpstr>
      <vt:lpstr>Most popular languages used with Git </vt:lpstr>
      <vt:lpstr>How Do I Get It?</vt:lpstr>
      <vt:lpstr>Git Install Tip</vt:lpstr>
      <vt:lpstr>What Is A Repository?</vt:lpstr>
      <vt:lpstr>Two-tree architecture</vt:lpstr>
      <vt:lpstr>Git uses a three-tree architecture</vt:lpstr>
      <vt:lpstr>A simple Git workflow</vt:lpstr>
      <vt:lpstr>After initializing a new git repo…</vt:lpstr>
      <vt:lpstr>A Note About Commit Messages</vt:lpstr>
      <vt:lpstr>Good And Bad Examples</vt:lpstr>
      <vt:lpstr>PowerPoint Presentation</vt:lpstr>
      <vt:lpstr>How To I See What Was Done?</vt:lpstr>
      <vt:lpstr>PowerPoint Presentation</vt:lpstr>
      <vt:lpstr>The HEAD Pointer</vt:lpstr>
      <vt:lpstr>PowerPoint Presentation</vt:lpstr>
      <vt:lpstr>Which files were changed and where do they sit in the three tree?</vt:lpstr>
      <vt:lpstr>What changed in working directory?</vt:lpstr>
      <vt:lpstr>Deleting files from the repo</vt:lpstr>
      <vt:lpstr>Deleting Files From The Repo</vt:lpstr>
      <vt:lpstr>Moving (renaming) files</vt:lpstr>
      <vt:lpstr>Good News!</vt:lpstr>
      <vt:lpstr>What If I Want To Undo Changes Made To Working Directory?</vt:lpstr>
      <vt:lpstr>What If I Want To Undo Changes Added To Staging Area?</vt:lpstr>
      <vt:lpstr>What If I Want To Undo Changes Committed To The Repo?</vt:lpstr>
      <vt:lpstr>PowerPoint Presentation</vt:lpstr>
      <vt:lpstr>Obtain Older Versions</vt:lpstr>
      <vt:lpstr>PowerPoint Presentation</vt:lpstr>
      <vt:lpstr>Which files are in a repo?</vt:lpstr>
      <vt:lpstr>Branching</vt:lpstr>
      <vt:lpstr>Branching and merging example</vt:lpstr>
      <vt:lpstr>PowerPoint Presentation</vt:lpstr>
      <vt:lpstr>PowerPoint Presentation</vt:lpstr>
      <vt:lpstr>In Which Branch Am I?</vt:lpstr>
      <vt:lpstr>How Do I Create A New Branch?</vt:lpstr>
      <vt:lpstr>How Do I Switch To New Branch?</vt:lpstr>
      <vt:lpstr>Comparing branches</vt:lpstr>
      <vt:lpstr>How Do I Merge A Branch?</vt:lpstr>
      <vt:lpstr>PowerPoint Presentation</vt:lpstr>
      <vt:lpstr>Merge Conflicts</vt:lpstr>
      <vt:lpstr>Resolving merge conflicts</vt:lpstr>
      <vt:lpstr>Graphing merge history</vt:lpstr>
      <vt:lpstr>Tips To Reduce Merge Pain</vt:lpstr>
      <vt:lpstr> </vt:lpstr>
      <vt:lpstr>PowerPoint Presentation</vt:lpstr>
      <vt:lpstr>PowerPoint Presentation</vt:lpstr>
      <vt:lpstr>GitHub</vt:lpstr>
      <vt:lpstr>PowerPoint Presentation</vt:lpstr>
      <vt:lpstr>Important To Remember</vt:lpstr>
      <vt:lpstr>PowerPoint Presentation</vt:lpstr>
      <vt:lpstr>PowerPoint Presentation</vt:lpstr>
      <vt:lpstr>Copying (cloning) files from remote repo to local machine</vt:lpstr>
      <vt:lpstr>PowerPoint Presentation</vt:lpstr>
      <vt:lpstr>How do I link my local repo to a remote repo?</vt:lpstr>
      <vt:lpstr>Pushing to a remote repo</vt:lpstr>
      <vt:lpstr>Fetching from a remote repo</vt:lpstr>
      <vt:lpstr>Collaborating with Git </vt:lpstr>
      <vt:lpstr>Collaborating with Git</vt:lpstr>
      <vt:lpstr>PowerPoint Presentation</vt:lpstr>
      <vt:lpstr>New Repository in GitHub</vt:lpstr>
      <vt:lpstr>GitHub Enterprise</vt:lpstr>
      <vt:lpstr>GitHub Gist</vt:lpstr>
      <vt:lpstr>Good Resources </vt:lpstr>
      <vt:lpstr>git commit -a</vt:lpstr>
      <vt:lpstr>git log --oneline</vt:lpstr>
      <vt:lpstr>git diff g5iU0oPe7x</vt:lpstr>
      <vt:lpstr>Renaming and deleting branches</vt:lpstr>
      <vt:lpstr>Tagging</vt:lpstr>
      <vt:lpstr>Tagging</vt:lpstr>
      <vt:lpstr>PowerPoint Presentation</vt:lpstr>
      <vt:lpstr>Thanks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Dolan, Michael A. (NIH/NIAID) [C]</dc:creator>
  <cp:lastModifiedBy>R. Burke Squires</cp:lastModifiedBy>
  <cp:revision>310</cp:revision>
  <cp:lastPrinted>2016-05-02T22:35:43Z</cp:lastPrinted>
  <dcterms:created xsi:type="dcterms:W3CDTF">2016-02-11T06:47:29Z</dcterms:created>
  <dcterms:modified xsi:type="dcterms:W3CDTF">2025-07-09T17:31:40Z</dcterms:modified>
</cp:coreProperties>
</file>